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25"/>
  </p:notesMasterIdLst>
  <p:sldIdLst>
    <p:sldId id="278" r:id="rId2"/>
    <p:sldId id="280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0"/>
    <p:restoredTop sz="89950"/>
  </p:normalViewPr>
  <p:slideViewPr>
    <p:cSldViewPr snapToGrid="0" snapToObjects="1">
      <p:cViewPr varScale="1">
        <p:scale>
          <a:sx n="122" d="100"/>
          <a:sy n="122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ADEC528-D8EB-4409-A97B-C33A3B2E1D1D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ADEC528-D8EB-4409-A97B-C33A3B2E1D1D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638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ADEC528-D8EB-4409-A97B-C33A3B2E1D1D}" type="slidenum">
              <a:rPr lang="en-GB" sz="1400" b="0" strike="noStrike" spc="-1" smtClean="0">
                <a:latin typeface="Times New Roman"/>
              </a:rPr>
              <a:t>2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747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0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0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7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6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9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C7DA4C-4F94-BB44-BBB9-7826EC9FE20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21E88-CBF8-D144-9C84-DFED5B59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9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290178"/>
            <a:ext cx="8229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 1</a:t>
            </a:r>
          </a:p>
          <a:p>
            <a:pPr algn="ctr"/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Computer Science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69200" y="6389896"/>
            <a:ext cx="1117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</a:rPr>
              <a:t>Slide</a:t>
            </a:r>
            <a:r>
              <a:rPr lang="en-US" sz="1400" baseline="0" dirty="0">
                <a:solidFill>
                  <a:srgbClr val="595959"/>
                </a:solidFill>
              </a:rPr>
              <a:t> </a:t>
            </a:r>
            <a:fld id="{28A0B98C-0252-3940-BBC5-EFA635E8CD9B}" type="slidenum">
              <a:rPr lang="en-US" sz="1400" baseline="0" smtClean="0">
                <a:solidFill>
                  <a:srgbClr val="595959"/>
                </a:solidFill>
              </a:rPr>
              <a:t>‹#›</a:t>
            </a:fld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6638"/>
            <a:ext cx="936153" cy="35925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0" y="6252078"/>
            <a:ext cx="9144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241300" y="5397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961F-CC54-0446-90E7-C8D77855F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  <a:br>
              <a:rPr lang="en-US" dirty="0"/>
            </a:br>
            <a:r>
              <a:rPr lang="en-US" dirty="0"/>
              <a:t>(aka VCSs)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D26D9-EAF3-564C-AAF5-FD90CB145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Lecturer: </a:t>
            </a:r>
            <a:r>
              <a:rPr lang="en-US" dirty="0" err="1"/>
              <a:t>Thanos</a:t>
            </a:r>
            <a:r>
              <a:rPr lang="en-US"/>
              <a:t> Zolotas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4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39E8-0C61-8D4B-992C-F2C49EF8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CE81-C5EB-0F4B-AEC5-E3A08D8F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Centralised</a:t>
            </a:r>
          </a:p>
          <a:p>
            <a:r>
              <a:rPr lang="en-GB" dirty="0"/>
              <a:t>Decentralised (or Distributed)</a:t>
            </a:r>
          </a:p>
        </p:txBody>
      </p:sp>
    </p:spTree>
    <p:extLst>
      <p:ext uri="{BB962C8B-B14F-4D97-AF65-F5344CB8AC3E}">
        <p14:creationId xmlns:p14="http://schemas.microsoft.com/office/powerpoint/2010/main" val="206845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4805-3D84-CA4C-BA70-A2E65B00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B7A3FF6B-3269-404D-BE87-EB8F4D165E69}"/>
              </a:ext>
            </a:extLst>
          </p:cNvPr>
          <p:cNvGrpSpPr/>
          <p:nvPr/>
        </p:nvGrpSpPr>
        <p:grpSpPr>
          <a:xfrm>
            <a:off x="457068" y="1223528"/>
            <a:ext cx="7977397" cy="933910"/>
            <a:chOff x="332289" y="-67210"/>
            <a:chExt cx="11345632" cy="1328225"/>
          </a:xfrm>
        </p:grpSpPr>
        <p:sp>
          <p:nvSpPr>
            <p:cNvPr id="5" name="Where everything is stored (files &amp; historic data).">
              <a:extLst>
                <a:ext uri="{FF2B5EF4-FFF2-40B4-BE49-F238E27FC236}">
                  <a16:creationId xmlns:a16="http://schemas.microsoft.com/office/drawing/2014/main" id="{272C0D3B-54AA-D044-A128-5F5A561E185F}"/>
                </a:ext>
              </a:extLst>
            </p:cNvPr>
            <p:cNvSpPr txBox="1"/>
            <p:nvPr/>
          </p:nvSpPr>
          <p:spPr>
            <a:xfrm>
              <a:off x="3457944" y="-67210"/>
              <a:ext cx="8219977" cy="13282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/>
            </a:lstStyle>
            <a:p>
              <a:r>
                <a:rPr sz="2800" dirty="0"/>
                <a:t>Where everything is stored (files &amp; historic data).</a:t>
              </a:r>
            </a:p>
          </p:txBody>
        </p:sp>
        <p:sp>
          <p:nvSpPr>
            <p:cNvPr id="6" name="Repository:">
              <a:extLst>
                <a:ext uri="{FF2B5EF4-FFF2-40B4-BE49-F238E27FC236}">
                  <a16:creationId xmlns:a16="http://schemas.microsoft.com/office/drawing/2014/main" id="{F04D5B11-D226-6E44-9334-67132C30F6B0}"/>
                </a:ext>
              </a:extLst>
            </p:cNvPr>
            <p:cNvSpPr txBox="1"/>
            <p:nvPr/>
          </p:nvSpPr>
          <p:spPr>
            <a:xfrm>
              <a:off x="332289" y="-61831"/>
              <a:ext cx="3183004" cy="715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Repository</a:t>
              </a:r>
              <a:r>
                <a:rPr lang="en-GB" sz="2800" dirty="0">
                  <a:solidFill>
                    <a:srgbClr val="C82506"/>
                  </a:solidFill>
                </a:rPr>
                <a:t>:</a:t>
              </a:r>
              <a:r>
                <a:rPr sz="1266" dirty="0"/>
                <a:t> </a:t>
              </a: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3A5D849-82A6-5240-8A9A-1ED38DB5BE00}"/>
              </a:ext>
            </a:extLst>
          </p:cNvPr>
          <p:cNvGrpSpPr/>
          <p:nvPr/>
        </p:nvGrpSpPr>
        <p:grpSpPr>
          <a:xfrm>
            <a:off x="400764" y="2158972"/>
            <a:ext cx="8006096" cy="508494"/>
            <a:chOff x="328845" y="-46555"/>
            <a:chExt cx="11386449" cy="723190"/>
          </a:xfrm>
        </p:grpSpPr>
        <p:sp>
          <p:nvSpPr>
            <p:cNvPr id="8" name="Commit [v]:">
              <a:extLst>
                <a:ext uri="{FF2B5EF4-FFF2-40B4-BE49-F238E27FC236}">
                  <a16:creationId xmlns:a16="http://schemas.microsoft.com/office/drawing/2014/main" id="{30518226-54F3-7D42-BD99-30E15883698B}"/>
                </a:ext>
              </a:extLst>
            </p:cNvPr>
            <p:cNvSpPr txBox="1"/>
            <p:nvPr/>
          </p:nvSpPr>
          <p:spPr>
            <a:xfrm>
              <a:off x="328845" y="-46555"/>
              <a:ext cx="3223676" cy="71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Commit</a:t>
              </a:r>
              <a:r>
                <a:rPr sz="1266" dirty="0"/>
                <a:t> </a:t>
              </a:r>
              <a:r>
                <a:rPr sz="2800" dirty="0">
                  <a:solidFill>
                    <a:srgbClr val="C82506"/>
                  </a:solidFill>
                </a:rPr>
                <a:t>[v]:</a:t>
              </a:r>
            </a:p>
          </p:txBody>
        </p:sp>
        <p:sp>
          <p:nvSpPr>
            <p:cNvPr id="9" name="Store a change to the repository.">
              <a:extLst>
                <a:ext uri="{FF2B5EF4-FFF2-40B4-BE49-F238E27FC236}">
                  <a16:creationId xmlns:a16="http://schemas.microsoft.com/office/drawing/2014/main" id="{168B1A63-CBAF-9748-B0CF-367E3C40E3A9}"/>
                </a:ext>
              </a:extLst>
            </p:cNvPr>
            <p:cNvSpPr txBox="1"/>
            <p:nvPr/>
          </p:nvSpPr>
          <p:spPr>
            <a:xfrm>
              <a:off x="3566813" y="-38774"/>
              <a:ext cx="8148481" cy="71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/>
            </a:lstStyle>
            <a:p>
              <a:r>
                <a:rPr sz="2800" dirty="0"/>
                <a:t>Store a change to the repository.</a:t>
              </a:r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C6AD91A4-2874-8E41-84B4-80EDABC2D850}"/>
              </a:ext>
            </a:extLst>
          </p:cNvPr>
          <p:cNvGrpSpPr/>
          <p:nvPr/>
        </p:nvGrpSpPr>
        <p:grpSpPr>
          <a:xfrm>
            <a:off x="355039" y="2871599"/>
            <a:ext cx="8005075" cy="503023"/>
            <a:chOff x="268783" y="-46553"/>
            <a:chExt cx="11384994" cy="715409"/>
          </a:xfrm>
        </p:grpSpPr>
        <p:sp>
          <p:nvSpPr>
            <p:cNvPr id="11" name="Commit [n]:">
              <a:extLst>
                <a:ext uri="{FF2B5EF4-FFF2-40B4-BE49-F238E27FC236}">
                  <a16:creationId xmlns:a16="http://schemas.microsoft.com/office/drawing/2014/main" id="{0A8FD40B-60F4-0841-9ADE-9364193D3BB2}"/>
                </a:ext>
              </a:extLst>
            </p:cNvPr>
            <p:cNvSpPr txBox="1"/>
            <p:nvPr/>
          </p:nvSpPr>
          <p:spPr>
            <a:xfrm>
              <a:off x="268783" y="-46553"/>
              <a:ext cx="3314868" cy="71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Commit [n]:</a:t>
              </a:r>
            </a:p>
          </p:txBody>
        </p:sp>
        <p:sp>
          <p:nvSpPr>
            <p:cNvPr id="12" name="A revision in the repository. A version.">
              <a:extLst>
                <a:ext uri="{FF2B5EF4-FFF2-40B4-BE49-F238E27FC236}">
                  <a16:creationId xmlns:a16="http://schemas.microsoft.com/office/drawing/2014/main" id="{B6880F63-7A0D-FD40-96D7-C14AF984DD5B}"/>
                </a:ext>
              </a:extLst>
            </p:cNvPr>
            <p:cNvSpPr txBox="1"/>
            <p:nvPr/>
          </p:nvSpPr>
          <p:spPr>
            <a:xfrm>
              <a:off x="3583651" y="-46553"/>
              <a:ext cx="8070126" cy="71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/>
            </a:lstStyle>
            <a:p>
              <a:r>
                <a:rPr sz="2800" dirty="0"/>
                <a:t>A</a:t>
              </a:r>
              <a:r>
                <a:rPr sz="1266" dirty="0"/>
                <a:t> </a:t>
              </a:r>
              <a:r>
                <a:rPr sz="2800" dirty="0"/>
                <a:t>revision in the repository. A version.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E1AEFB1B-9C7A-0142-BA50-DB78EC808C18}"/>
              </a:ext>
            </a:extLst>
          </p:cNvPr>
          <p:cNvGrpSpPr/>
          <p:nvPr/>
        </p:nvGrpSpPr>
        <p:grpSpPr>
          <a:xfrm>
            <a:off x="1059430" y="3562012"/>
            <a:ext cx="7281016" cy="933910"/>
            <a:chOff x="116309" y="-57669"/>
            <a:chExt cx="10602829" cy="1328227"/>
          </a:xfrm>
        </p:grpSpPr>
        <p:sp>
          <p:nvSpPr>
            <p:cNvPr id="14" name="Branch :">
              <a:extLst>
                <a:ext uri="{FF2B5EF4-FFF2-40B4-BE49-F238E27FC236}">
                  <a16:creationId xmlns:a16="http://schemas.microsoft.com/office/drawing/2014/main" id="{8690A90D-45F8-5446-9E81-A77295A17492}"/>
                </a:ext>
              </a:extLst>
            </p:cNvPr>
            <p:cNvSpPr txBox="1"/>
            <p:nvPr/>
          </p:nvSpPr>
          <p:spPr>
            <a:xfrm>
              <a:off x="116309" y="-46554"/>
              <a:ext cx="2264690" cy="715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Branch :</a:t>
              </a:r>
            </a:p>
          </p:txBody>
        </p:sp>
        <p:sp>
          <p:nvSpPr>
            <p:cNvPr id="15" name="The project is forked. New paths that share the same code base.">
              <a:extLst>
                <a:ext uri="{FF2B5EF4-FFF2-40B4-BE49-F238E27FC236}">
                  <a16:creationId xmlns:a16="http://schemas.microsoft.com/office/drawing/2014/main" id="{1DD2BE09-06BE-AB49-BD3F-13C9B26148AC}"/>
                </a:ext>
              </a:extLst>
            </p:cNvPr>
            <p:cNvSpPr txBox="1"/>
            <p:nvPr/>
          </p:nvSpPr>
          <p:spPr>
            <a:xfrm>
              <a:off x="2484684" y="-57669"/>
              <a:ext cx="8234454" cy="132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/>
            </a:lstStyle>
            <a:p>
              <a:r>
                <a:rPr sz="2800" dirty="0"/>
                <a:t>The</a:t>
              </a:r>
              <a:r>
                <a:rPr sz="1266" dirty="0"/>
                <a:t> </a:t>
              </a:r>
              <a:r>
                <a:rPr sz="2800" dirty="0"/>
                <a:t>project is forked. New paths that share the same code base.</a:t>
              </a:r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17AAB6F0-F78C-384C-B35A-572DDF3B294D}"/>
              </a:ext>
            </a:extLst>
          </p:cNvPr>
          <p:cNvGrpSpPr/>
          <p:nvPr/>
        </p:nvGrpSpPr>
        <p:grpSpPr>
          <a:xfrm>
            <a:off x="1320174" y="4584659"/>
            <a:ext cx="7051395" cy="511766"/>
            <a:chOff x="418272" y="-46287"/>
            <a:chExt cx="10028649" cy="727841"/>
          </a:xfrm>
        </p:grpSpPr>
        <p:sp>
          <p:nvSpPr>
            <p:cNvPr id="17" name="Merge :">
              <a:extLst>
                <a:ext uri="{FF2B5EF4-FFF2-40B4-BE49-F238E27FC236}">
                  <a16:creationId xmlns:a16="http://schemas.microsoft.com/office/drawing/2014/main" id="{B3EBA39B-368D-6D4F-8788-7E890AA77C88}"/>
                </a:ext>
              </a:extLst>
            </p:cNvPr>
            <p:cNvSpPr txBox="1"/>
            <p:nvPr/>
          </p:nvSpPr>
          <p:spPr>
            <a:xfrm>
              <a:off x="418272" y="-46287"/>
              <a:ext cx="1942230" cy="71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Merge :</a:t>
              </a:r>
            </a:p>
          </p:txBody>
        </p:sp>
        <p:sp>
          <p:nvSpPr>
            <p:cNvPr id="18" name="Combine two paths.">
              <a:extLst>
                <a:ext uri="{FF2B5EF4-FFF2-40B4-BE49-F238E27FC236}">
                  <a16:creationId xmlns:a16="http://schemas.microsoft.com/office/drawing/2014/main" id="{39EC8AA2-1509-A64A-99C7-8F3846118522}"/>
                </a:ext>
              </a:extLst>
            </p:cNvPr>
            <p:cNvSpPr txBox="1"/>
            <p:nvPr/>
          </p:nvSpPr>
          <p:spPr>
            <a:xfrm>
              <a:off x="2376796" y="-33853"/>
              <a:ext cx="8070125" cy="715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/>
            </a:lstStyle>
            <a:p>
              <a:r>
                <a:rPr sz="2800" dirty="0"/>
                <a:t>Combine two paths.</a:t>
              </a:r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316ED3D8-5C86-014D-92C1-61492D4E8C3D}"/>
              </a:ext>
            </a:extLst>
          </p:cNvPr>
          <p:cNvGrpSpPr/>
          <p:nvPr/>
        </p:nvGrpSpPr>
        <p:grpSpPr>
          <a:xfrm>
            <a:off x="937427" y="5061626"/>
            <a:ext cx="7919302" cy="1218609"/>
            <a:chOff x="390771" y="-270568"/>
            <a:chExt cx="11263006" cy="1733132"/>
          </a:xfrm>
        </p:grpSpPr>
        <p:sp>
          <p:nvSpPr>
            <p:cNvPr id="20" name="Conflict :">
              <a:extLst>
                <a:ext uri="{FF2B5EF4-FFF2-40B4-BE49-F238E27FC236}">
                  <a16:creationId xmlns:a16="http://schemas.microsoft.com/office/drawing/2014/main" id="{7EDE3EA5-A613-A647-A2AC-20A6225F92F0}"/>
                </a:ext>
              </a:extLst>
            </p:cNvPr>
            <p:cNvSpPr txBox="1"/>
            <p:nvPr/>
          </p:nvSpPr>
          <p:spPr>
            <a:xfrm>
              <a:off x="390771" y="-71968"/>
              <a:ext cx="2558833" cy="619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800" dirty="0">
                  <a:solidFill>
                    <a:srgbClr val="C82506"/>
                  </a:solidFill>
                </a:rPr>
                <a:t>Conflict :</a:t>
              </a:r>
            </a:p>
          </p:txBody>
        </p:sp>
        <p:sp>
          <p:nvSpPr>
            <p:cNvPr id="21" name="Changes performed at the same files cannot be resolved automatically.">
              <a:extLst>
                <a:ext uri="{FF2B5EF4-FFF2-40B4-BE49-F238E27FC236}">
                  <a16:creationId xmlns:a16="http://schemas.microsoft.com/office/drawing/2014/main" id="{C746B519-E13E-074E-8BEB-A601E7A708B6}"/>
                </a:ext>
              </a:extLst>
            </p:cNvPr>
            <p:cNvSpPr txBox="1"/>
            <p:nvPr/>
          </p:nvSpPr>
          <p:spPr>
            <a:xfrm>
              <a:off x="2949604" y="-270568"/>
              <a:ext cx="8704173" cy="17331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/>
            </a:lstStyle>
            <a:p>
              <a:r>
                <a:rPr sz="2800" dirty="0"/>
                <a:t>Changes performed at the same files cannot be resolved automatically</a:t>
              </a:r>
              <a:r>
                <a:rPr sz="1266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18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7" grpId="0" animBg="1" advAuto="0"/>
      <p:bldP spid="10" grpId="0" animBg="1" advAuto="0"/>
      <p:bldP spid="13" grpId="0" animBg="1" advAuto="0"/>
      <p:bldP spid="16" grpId="0" animBg="1" advAuto="0"/>
      <p:bldP spid="1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8166-6B36-5645-BEE5-80BFC0C6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CE52A-F138-1C4E-8C59-CD2A453E6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Centralised:</a:t>
            </a:r>
          </a:p>
          <a:p>
            <a:pPr lvl="1">
              <a:spcBef>
                <a:spcPts val="0"/>
              </a:spcBef>
            </a:pPr>
            <a:r>
              <a:rPr lang="en-GB" dirty="0"/>
              <a:t>Unique, central repository</a:t>
            </a:r>
          </a:p>
          <a:p>
            <a:pPr lvl="1">
              <a:spcBef>
                <a:spcPts val="0"/>
              </a:spcBef>
            </a:pPr>
            <a:r>
              <a:rPr lang="en-GB" dirty="0"/>
              <a:t>Changes are committed to this central copy of the project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Decentralised / Distributed:</a:t>
            </a:r>
          </a:p>
          <a:p>
            <a:pPr lvl="1">
              <a:spcBef>
                <a:spcPts val="0"/>
              </a:spcBef>
            </a:pPr>
            <a:r>
              <a:rPr lang="en-GB" dirty="0"/>
              <a:t>Different copies, each copy is equally valid</a:t>
            </a:r>
          </a:p>
          <a:p>
            <a:pPr lvl="1">
              <a:spcBef>
                <a:spcPts val="0"/>
              </a:spcBef>
            </a:pPr>
            <a:r>
              <a:rPr lang="en-GB" dirty="0"/>
              <a:t>Commits are happening to your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67886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5B6F-6B56-DA4B-930E-1A0621B2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3FA9-5D78-9544-A412-4BC68B24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Subversion</a:t>
            </a:r>
          </a:p>
          <a:p>
            <a:pPr lvl="1"/>
            <a:r>
              <a:rPr lang="en-GB" dirty="0"/>
              <a:t>Is a centralised VCS</a:t>
            </a:r>
          </a:p>
          <a:p>
            <a:pPr lvl="1"/>
            <a:r>
              <a:rPr lang="en-GB" dirty="0"/>
              <a:t>When a new version is committed, its id increments sequentially (e.g. 1, 2, 3, …)</a:t>
            </a:r>
          </a:p>
        </p:txBody>
      </p:sp>
    </p:spTree>
    <p:extLst>
      <p:ext uri="{BB962C8B-B14F-4D97-AF65-F5344CB8AC3E}">
        <p14:creationId xmlns:p14="http://schemas.microsoft.com/office/powerpoint/2010/main" val="1042920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C969-885A-EF44-A5E2-18D66F65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SVN Example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8443C86A-0215-C54F-A268-8ED4C07FB2F1}"/>
              </a:ext>
            </a:extLst>
          </p:cNvPr>
          <p:cNvGrpSpPr/>
          <p:nvPr/>
        </p:nvGrpSpPr>
        <p:grpSpPr>
          <a:xfrm>
            <a:off x="1536555" y="1811981"/>
            <a:ext cx="2387287" cy="579607"/>
            <a:chOff x="-69850" y="40991"/>
            <a:chExt cx="3395251" cy="824331"/>
          </a:xfrm>
        </p:grpSpPr>
        <p:pic>
          <p:nvPicPr>
            <p:cNvPr id="5" name="Line" descr="Line">
              <a:extLst>
                <a:ext uri="{FF2B5EF4-FFF2-40B4-BE49-F238E27FC236}">
                  <a16:creationId xmlns:a16="http://schemas.microsoft.com/office/drawing/2014/main" id="{102F492B-76CC-4644-A012-D4FADCC3AFD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6" name="Commit">
              <a:extLst>
                <a:ext uri="{FF2B5EF4-FFF2-40B4-BE49-F238E27FC236}">
                  <a16:creationId xmlns:a16="http://schemas.microsoft.com/office/drawing/2014/main" id="{E79FCE98-3F79-AE4A-85D3-1762ABE0C632}"/>
                </a:ext>
              </a:extLst>
            </p:cNvPr>
            <p:cNvSpPr txBox="1"/>
            <p:nvPr/>
          </p:nvSpPr>
          <p:spPr>
            <a:xfrm>
              <a:off x="592757" y="40991"/>
              <a:ext cx="1584480" cy="540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Commit</a:t>
              </a:r>
            </a:p>
          </p:txBody>
        </p:sp>
      </p:grpSp>
      <p:sp>
        <p:nvSpPr>
          <p:cNvPr id="7" name="Code">
            <a:extLst>
              <a:ext uri="{FF2B5EF4-FFF2-40B4-BE49-F238E27FC236}">
                <a16:creationId xmlns:a16="http://schemas.microsoft.com/office/drawing/2014/main" id="{F3B7B1A4-CF52-4D42-9D30-5211DBD92A53}"/>
              </a:ext>
            </a:extLst>
          </p:cNvPr>
          <p:cNvSpPr txBox="1"/>
          <p:nvPr/>
        </p:nvSpPr>
        <p:spPr>
          <a:xfrm>
            <a:off x="697352" y="2654063"/>
            <a:ext cx="60593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Code</a:t>
            </a:r>
            <a:endParaRPr sz="1266" dirty="0"/>
          </a:p>
        </p:txBody>
      </p:sp>
      <p:grpSp>
        <p:nvGrpSpPr>
          <p:cNvPr id="8" name="Group" descr="A document representing a piece of software developed by the first developer.">
            <a:extLst>
              <a:ext uri="{FF2B5EF4-FFF2-40B4-BE49-F238E27FC236}">
                <a16:creationId xmlns:a16="http://schemas.microsoft.com/office/drawing/2014/main" id="{5EE5BA02-2994-304A-970D-E43C4F38BC2A}"/>
              </a:ext>
            </a:extLst>
          </p:cNvPr>
          <p:cNvGrpSpPr/>
          <p:nvPr/>
        </p:nvGrpSpPr>
        <p:grpSpPr>
          <a:xfrm>
            <a:off x="481751" y="1451471"/>
            <a:ext cx="1297562" cy="1297561"/>
            <a:chOff x="0" y="0"/>
            <a:chExt cx="1845419" cy="1845419"/>
          </a:xfrm>
        </p:grpSpPr>
        <p:pic>
          <p:nvPicPr>
            <p:cNvPr id="9" name="text-icon.png" descr="text-icon.png">
              <a:extLst>
                <a:ext uri="{FF2B5EF4-FFF2-40B4-BE49-F238E27FC236}">
                  <a16:creationId xmlns:a16="http://schemas.microsoft.com/office/drawing/2014/main" id="{67EAEBFF-2E9C-BC42-8D87-385190BB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text-icon.png" descr="text-icon.png">
              <a:extLst>
                <a:ext uri="{FF2B5EF4-FFF2-40B4-BE49-F238E27FC236}">
                  <a16:creationId xmlns:a16="http://schemas.microsoft.com/office/drawing/2014/main" id="{AF181A11-F0C9-C749-B393-7739D645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text-icon.png" descr="text-icon.png">
              <a:extLst>
                <a:ext uri="{FF2B5EF4-FFF2-40B4-BE49-F238E27FC236}">
                  <a16:creationId xmlns:a16="http://schemas.microsoft.com/office/drawing/2014/main" id="{A9F52D28-BD16-BC42-96A1-AC081705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" name="Group" descr="A pile of hard disk drives representing a repository.">
            <a:extLst>
              <a:ext uri="{FF2B5EF4-FFF2-40B4-BE49-F238E27FC236}">
                <a16:creationId xmlns:a16="http://schemas.microsoft.com/office/drawing/2014/main" id="{34C96D9F-C521-7A4F-9379-AC16BF26EE00}"/>
              </a:ext>
            </a:extLst>
          </p:cNvPr>
          <p:cNvGrpSpPr/>
          <p:nvPr/>
        </p:nvGrpSpPr>
        <p:grpSpPr>
          <a:xfrm>
            <a:off x="3743386" y="1171335"/>
            <a:ext cx="1547360" cy="1876147"/>
            <a:chOff x="53408" y="26043"/>
            <a:chExt cx="2200688" cy="2668298"/>
          </a:xfrm>
        </p:grpSpPr>
        <p:pic>
          <p:nvPicPr>
            <p:cNvPr id="13" name="repo.png" descr="repo.png">
              <a:extLst>
                <a:ext uri="{FF2B5EF4-FFF2-40B4-BE49-F238E27FC236}">
                  <a16:creationId xmlns:a16="http://schemas.microsoft.com/office/drawing/2014/main" id="{F561D531-B954-1243-B612-63CEBC38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408" y="535466"/>
              <a:ext cx="2200688" cy="215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Repository">
              <a:extLst>
                <a:ext uri="{FF2B5EF4-FFF2-40B4-BE49-F238E27FC236}">
                  <a16:creationId xmlns:a16="http://schemas.microsoft.com/office/drawing/2014/main" id="{852DA189-1E67-CA4A-89A2-F4DCB2D2F24C}"/>
                </a:ext>
              </a:extLst>
            </p:cNvPr>
            <p:cNvSpPr txBox="1"/>
            <p:nvPr/>
          </p:nvSpPr>
          <p:spPr>
            <a:xfrm>
              <a:off x="479107" y="26043"/>
              <a:ext cx="1692634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2000" dirty="0"/>
                <a:t>Repository</a:t>
              </a:r>
            </a:p>
          </p:txBody>
        </p:sp>
      </p:grpSp>
      <p:sp>
        <p:nvSpPr>
          <p:cNvPr id="15" name="Code">
            <a:extLst>
              <a:ext uri="{FF2B5EF4-FFF2-40B4-BE49-F238E27FC236}">
                <a16:creationId xmlns:a16="http://schemas.microsoft.com/office/drawing/2014/main" id="{9DC610D5-6EFA-8344-9A5B-7DC7AF17FB2A}"/>
              </a:ext>
            </a:extLst>
          </p:cNvPr>
          <p:cNvSpPr txBox="1"/>
          <p:nvPr/>
        </p:nvSpPr>
        <p:spPr>
          <a:xfrm>
            <a:off x="4083881" y="5377617"/>
            <a:ext cx="60593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Code</a:t>
            </a:r>
            <a:endParaRPr sz="1266" dirty="0"/>
          </a:p>
        </p:txBody>
      </p:sp>
      <p:grpSp>
        <p:nvGrpSpPr>
          <p:cNvPr id="16" name="Group" descr="A pile of documents representing the originaal version of the software the second developer downloaded from the repository.">
            <a:extLst>
              <a:ext uri="{FF2B5EF4-FFF2-40B4-BE49-F238E27FC236}">
                <a16:creationId xmlns:a16="http://schemas.microsoft.com/office/drawing/2014/main" id="{D6A623AA-2597-6948-8143-D8B28678917D}"/>
              </a:ext>
            </a:extLst>
          </p:cNvPr>
          <p:cNvGrpSpPr/>
          <p:nvPr/>
        </p:nvGrpSpPr>
        <p:grpSpPr>
          <a:xfrm>
            <a:off x="3868280" y="4175025"/>
            <a:ext cx="1297561" cy="1297561"/>
            <a:chOff x="0" y="0"/>
            <a:chExt cx="1845419" cy="1845419"/>
          </a:xfrm>
        </p:grpSpPr>
        <p:pic>
          <p:nvPicPr>
            <p:cNvPr id="17" name="text-icon.png" descr="text-icon.png">
              <a:extLst>
                <a:ext uri="{FF2B5EF4-FFF2-40B4-BE49-F238E27FC236}">
                  <a16:creationId xmlns:a16="http://schemas.microsoft.com/office/drawing/2014/main" id="{61611BC1-E79E-7E4F-8A4F-63A074C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text-icon.png" descr="text-icon.png">
              <a:extLst>
                <a:ext uri="{FF2B5EF4-FFF2-40B4-BE49-F238E27FC236}">
                  <a16:creationId xmlns:a16="http://schemas.microsoft.com/office/drawing/2014/main" id="{5DDE3A86-2151-784A-8A4B-8C6B2A077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text-icon.png" descr="text-icon.png">
              <a:extLst>
                <a:ext uri="{FF2B5EF4-FFF2-40B4-BE49-F238E27FC236}">
                  <a16:creationId xmlns:a16="http://schemas.microsoft.com/office/drawing/2014/main" id="{8EDAA629-405A-414E-BEED-3A9B3558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" name="user-23874_640.png" descr="A blue humanoid representing the second developer.">
            <a:extLst>
              <a:ext uri="{FF2B5EF4-FFF2-40B4-BE49-F238E27FC236}">
                <a16:creationId xmlns:a16="http://schemas.microsoft.com/office/drawing/2014/main" id="{EDA46635-300B-D84E-A112-0D3AA636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797" y="3915394"/>
            <a:ext cx="762729" cy="1173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avatar-294479_640.png" descr="A green humanoid representing a software developer.">
            <a:extLst>
              <a:ext uri="{FF2B5EF4-FFF2-40B4-BE49-F238E27FC236}">
                <a16:creationId xmlns:a16="http://schemas.microsoft.com/office/drawing/2014/main" id="{94A23A9F-FF71-B643-A697-066D3B957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56" y="1210000"/>
            <a:ext cx="762729" cy="11734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">
            <a:extLst>
              <a:ext uri="{FF2B5EF4-FFF2-40B4-BE49-F238E27FC236}">
                <a16:creationId xmlns:a16="http://schemas.microsoft.com/office/drawing/2014/main" id="{B6E48BDA-43DD-E14D-86CA-1F6893B07944}"/>
              </a:ext>
            </a:extLst>
          </p:cNvPr>
          <p:cNvGrpSpPr/>
          <p:nvPr/>
        </p:nvGrpSpPr>
        <p:grpSpPr>
          <a:xfrm>
            <a:off x="4316067" y="2795210"/>
            <a:ext cx="1394502" cy="1501218"/>
            <a:chOff x="-307767" y="-69850"/>
            <a:chExt cx="1983290" cy="2135064"/>
          </a:xfrm>
        </p:grpSpPr>
        <p:pic>
          <p:nvPicPr>
            <p:cNvPr id="23" name="Line" descr="Line">
              <a:extLst>
                <a:ext uri="{FF2B5EF4-FFF2-40B4-BE49-F238E27FC236}">
                  <a16:creationId xmlns:a16="http://schemas.microsoft.com/office/drawing/2014/main" id="{CB79CF9C-8438-0C4E-9931-F5EDF586C90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24" name="Update">
              <a:extLst>
                <a:ext uri="{FF2B5EF4-FFF2-40B4-BE49-F238E27FC236}">
                  <a16:creationId xmlns:a16="http://schemas.microsoft.com/office/drawing/2014/main" id="{67A64C35-55A2-154A-AD1D-9F2A34E585C2}"/>
                </a:ext>
              </a:extLst>
            </p:cNvPr>
            <p:cNvSpPr txBox="1"/>
            <p:nvPr/>
          </p:nvSpPr>
          <p:spPr>
            <a:xfrm>
              <a:off x="236588" y="580098"/>
              <a:ext cx="143893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Update</a:t>
              </a:r>
            </a:p>
          </p:txBody>
        </p:sp>
      </p:grpSp>
      <p:pic>
        <p:nvPicPr>
          <p:cNvPr id="25" name="Line" descr="Line">
            <a:extLst>
              <a:ext uri="{FF2B5EF4-FFF2-40B4-BE49-F238E27FC236}">
                <a16:creationId xmlns:a16="http://schemas.microsoft.com/office/drawing/2014/main" id="{515058D3-7137-A442-9B57-11070066017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74485" y="4600771"/>
            <a:ext cx="1743570" cy="433413"/>
          </a:xfrm>
          <a:prstGeom prst="rect">
            <a:avLst/>
          </a:prstGeom>
        </p:spPr>
      </p:pic>
      <p:grpSp>
        <p:nvGrpSpPr>
          <p:cNvPr id="26" name="Group">
            <a:extLst>
              <a:ext uri="{FF2B5EF4-FFF2-40B4-BE49-F238E27FC236}">
                <a16:creationId xmlns:a16="http://schemas.microsoft.com/office/drawing/2014/main" id="{29FB9EEB-B87F-6C42-87A0-2900B28DFBD1}"/>
              </a:ext>
            </a:extLst>
          </p:cNvPr>
          <p:cNvGrpSpPr/>
          <p:nvPr/>
        </p:nvGrpSpPr>
        <p:grpSpPr>
          <a:xfrm>
            <a:off x="5088074" y="2013149"/>
            <a:ext cx="3270192" cy="2258580"/>
            <a:chOff x="-69850" y="-307821"/>
            <a:chExt cx="4650938" cy="3212202"/>
          </a:xfrm>
        </p:grpSpPr>
        <p:pic>
          <p:nvPicPr>
            <p:cNvPr id="27" name="Connection Line" descr="Connection Line">
              <a:extLst>
                <a:ext uri="{FF2B5EF4-FFF2-40B4-BE49-F238E27FC236}">
                  <a16:creationId xmlns:a16="http://schemas.microsoft.com/office/drawing/2014/main" id="{7B224AE9-BC9F-BD4C-B968-8CA6B816145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69850" y="-307821"/>
              <a:ext cx="3535236" cy="3212202"/>
            </a:xfrm>
            <a:prstGeom prst="rect">
              <a:avLst/>
            </a:prstGeom>
            <a:effectLst/>
          </p:spPr>
        </p:pic>
        <p:sp>
          <p:nvSpPr>
            <p:cNvPr id="28" name="Commit">
              <a:extLst>
                <a:ext uri="{FF2B5EF4-FFF2-40B4-BE49-F238E27FC236}">
                  <a16:creationId xmlns:a16="http://schemas.microsoft.com/office/drawing/2014/main" id="{5909C611-3E57-594C-B762-36F78FA5432B}"/>
                </a:ext>
              </a:extLst>
            </p:cNvPr>
            <p:cNvSpPr txBox="1"/>
            <p:nvPr/>
          </p:nvSpPr>
          <p:spPr>
            <a:xfrm>
              <a:off x="2996608" y="447474"/>
              <a:ext cx="1584480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Commit</a:t>
              </a:r>
            </a:p>
          </p:txBody>
        </p:sp>
      </p:grpSp>
      <p:sp>
        <p:nvSpPr>
          <p:cNvPr id="29" name="0">
            <a:extLst>
              <a:ext uri="{FF2B5EF4-FFF2-40B4-BE49-F238E27FC236}">
                <a16:creationId xmlns:a16="http://schemas.microsoft.com/office/drawing/2014/main" id="{24E12528-39B8-6247-9996-759A8E016E78}"/>
              </a:ext>
            </a:extLst>
          </p:cNvPr>
          <p:cNvSpPr txBox="1"/>
          <p:nvPr/>
        </p:nvSpPr>
        <p:spPr>
          <a:xfrm>
            <a:off x="5387915" y="1247263"/>
            <a:ext cx="15388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0</a:t>
            </a:r>
          </a:p>
        </p:txBody>
      </p:sp>
      <p:sp>
        <p:nvSpPr>
          <p:cNvPr id="30" name="1">
            <a:extLst>
              <a:ext uri="{FF2B5EF4-FFF2-40B4-BE49-F238E27FC236}">
                <a16:creationId xmlns:a16="http://schemas.microsoft.com/office/drawing/2014/main" id="{19A3F5B1-7382-8A49-9A3F-12795F3D0D5C}"/>
              </a:ext>
            </a:extLst>
          </p:cNvPr>
          <p:cNvSpPr txBox="1"/>
          <p:nvPr/>
        </p:nvSpPr>
        <p:spPr>
          <a:xfrm>
            <a:off x="5387915" y="1246673"/>
            <a:ext cx="15388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1</a:t>
            </a:r>
          </a:p>
        </p:txBody>
      </p:sp>
      <p:sp>
        <p:nvSpPr>
          <p:cNvPr id="31" name="2">
            <a:extLst>
              <a:ext uri="{FF2B5EF4-FFF2-40B4-BE49-F238E27FC236}">
                <a16:creationId xmlns:a16="http://schemas.microsoft.com/office/drawing/2014/main" id="{492CC29A-0974-194E-885A-91198BF90D0B}"/>
              </a:ext>
            </a:extLst>
          </p:cNvPr>
          <p:cNvSpPr txBox="1"/>
          <p:nvPr/>
        </p:nvSpPr>
        <p:spPr>
          <a:xfrm>
            <a:off x="5387915" y="1190184"/>
            <a:ext cx="20197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2</a:t>
            </a:r>
          </a:p>
        </p:txBody>
      </p:sp>
      <p:grpSp>
        <p:nvGrpSpPr>
          <p:cNvPr id="32" name="Group">
            <a:extLst>
              <a:ext uri="{FF2B5EF4-FFF2-40B4-BE49-F238E27FC236}">
                <a16:creationId xmlns:a16="http://schemas.microsoft.com/office/drawing/2014/main" id="{D82E2DA4-F359-4C45-AF14-4B9CB7D88431}"/>
              </a:ext>
            </a:extLst>
          </p:cNvPr>
          <p:cNvGrpSpPr/>
          <p:nvPr/>
        </p:nvGrpSpPr>
        <p:grpSpPr>
          <a:xfrm>
            <a:off x="1560614" y="2617005"/>
            <a:ext cx="2852060" cy="1164371"/>
            <a:chOff x="-69850" y="-69850"/>
            <a:chExt cx="4056261" cy="1655993"/>
          </a:xfrm>
        </p:grpSpPr>
        <p:pic>
          <p:nvPicPr>
            <p:cNvPr id="33" name="Connection Line" descr="Connection Line">
              <a:extLst>
                <a:ext uri="{FF2B5EF4-FFF2-40B4-BE49-F238E27FC236}">
                  <a16:creationId xmlns:a16="http://schemas.microsoft.com/office/drawing/2014/main" id="{707E18C6-E652-FE4E-9E2C-7E35D307F1C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9850" y="-69850"/>
              <a:ext cx="4056261" cy="1165291"/>
            </a:xfrm>
            <a:prstGeom prst="rect">
              <a:avLst/>
            </a:prstGeom>
            <a:effectLst/>
          </p:spPr>
        </p:pic>
        <p:sp>
          <p:nvSpPr>
            <p:cNvPr id="34" name="Update">
              <a:extLst>
                <a:ext uri="{FF2B5EF4-FFF2-40B4-BE49-F238E27FC236}">
                  <a16:creationId xmlns:a16="http://schemas.microsoft.com/office/drawing/2014/main" id="{1D6C4F6C-7DC0-704D-A42F-9CD7C1CBAB09}"/>
                </a:ext>
              </a:extLst>
            </p:cNvPr>
            <p:cNvSpPr txBox="1"/>
            <p:nvPr/>
          </p:nvSpPr>
          <p:spPr>
            <a:xfrm>
              <a:off x="1192734" y="1045824"/>
              <a:ext cx="143893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Update</a:t>
              </a:r>
            </a:p>
          </p:txBody>
        </p:sp>
      </p:grpSp>
      <p:sp>
        <p:nvSpPr>
          <p:cNvPr id="35" name="Changed…">
            <a:extLst>
              <a:ext uri="{FF2B5EF4-FFF2-40B4-BE49-F238E27FC236}">
                <a16:creationId xmlns:a16="http://schemas.microsoft.com/office/drawing/2014/main" id="{E08B3776-9984-6B46-BA44-54BD20E3AD72}"/>
              </a:ext>
            </a:extLst>
          </p:cNvPr>
          <p:cNvSpPr txBox="1"/>
          <p:nvPr/>
        </p:nvSpPr>
        <p:spPr>
          <a:xfrm>
            <a:off x="483002" y="2675822"/>
            <a:ext cx="98212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Changed</a:t>
            </a:r>
          </a:p>
          <a:p>
            <a:r>
              <a:rPr sz="2000" dirty="0"/>
              <a:t>Code</a:t>
            </a:r>
          </a:p>
        </p:txBody>
      </p:sp>
      <p:grpSp>
        <p:nvGrpSpPr>
          <p:cNvPr id="37" name="Group" descr="A blue humanoid representing the second developer attached with a pile of documents representing a changed version of the software.">
            <a:extLst>
              <a:ext uri="{FF2B5EF4-FFF2-40B4-BE49-F238E27FC236}">
                <a16:creationId xmlns:a16="http://schemas.microsoft.com/office/drawing/2014/main" id="{95CB7792-CD69-8749-89A7-70186AE730DF}"/>
              </a:ext>
            </a:extLst>
          </p:cNvPr>
          <p:cNvGrpSpPr/>
          <p:nvPr/>
        </p:nvGrpSpPr>
        <p:grpSpPr>
          <a:xfrm>
            <a:off x="6656665" y="3915394"/>
            <a:ext cx="1447044" cy="2149912"/>
            <a:chOff x="0" y="0"/>
            <a:chExt cx="2058017" cy="3057651"/>
          </a:xfrm>
        </p:grpSpPr>
        <p:sp>
          <p:nvSpPr>
            <p:cNvPr id="38" name="Changed…">
              <a:extLst>
                <a:ext uri="{FF2B5EF4-FFF2-40B4-BE49-F238E27FC236}">
                  <a16:creationId xmlns:a16="http://schemas.microsoft.com/office/drawing/2014/main" id="{F0C19392-2E83-4E43-877E-412D66D7FE69}"/>
                </a:ext>
              </a:extLst>
            </p:cNvPr>
            <p:cNvSpPr txBox="1"/>
            <p:nvPr/>
          </p:nvSpPr>
          <p:spPr>
            <a:xfrm>
              <a:off x="497412" y="2079605"/>
              <a:ext cx="1396803" cy="97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lang="en-GB" sz="2000" dirty="0"/>
                <a:t>Changed</a:t>
              </a:r>
              <a:endParaRPr sz="2000" dirty="0"/>
            </a:p>
            <a:p>
              <a:r>
                <a:rPr sz="2000" dirty="0"/>
                <a:t>Code</a:t>
              </a:r>
            </a:p>
          </p:txBody>
        </p:sp>
        <p:grpSp>
          <p:nvGrpSpPr>
            <p:cNvPr id="39" name="Group">
              <a:extLst>
                <a:ext uri="{FF2B5EF4-FFF2-40B4-BE49-F238E27FC236}">
                  <a16:creationId xmlns:a16="http://schemas.microsoft.com/office/drawing/2014/main" id="{DF63A2A7-4BEA-9044-B3E1-572CCDFA7C00}"/>
                </a:ext>
              </a:extLst>
            </p:cNvPr>
            <p:cNvGrpSpPr/>
            <p:nvPr/>
          </p:nvGrpSpPr>
          <p:grpSpPr>
            <a:xfrm>
              <a:off x="212597" y="369254"/>
              <a:ext cx="1845420" cy="1845420"/>
              <a:chOff x="0" y="0"/>
              <a:chExt cx="1845419" cy="1845419"/>
            </a:xfrm>
          </p:grpSpPr>
          <p:pic>
            <p:nvPicPr>
              <p:cNvPr id="41" name="text-icon.png" descr="text-icon.png">
                <a:extLst>
                  <a:ext uri="{FF2B5EF4-FFF2-40B4-BE49-F238E27FC236}">
                    <a16:creationId xmlns:a16="http://schemas.microsoft.com/office/drawing/2014/main" id="{58ECD1AF-9CEF-884C-A5AE-42D72BB89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text-icon.png" descr="text-icon.png">
                <a:extLst>
                  <a:ext uri="{FF2B5EF4-FFF2-40B4-BE49-F238E27FC236}">
                    <a16:creationId xmlns:a16="http://schemas.microsoft.com/office/drawing/2014/main" id="{586421B0-35D1-0D4D-9C2A-52BED8026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5" y="44515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text-icon.png" descr="text-icon.png">
                <a:extLst>
                  <a:ext uri="{FF2B5EF4-FFF2-40B4-BE49-F238E27FC236}">
                    <a16:creationId xmlns:a16="http://schemas.microsoft.com/office/drawing/2014/main" id="{C04FE0CD-1119-524A-B00A-54243ABB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30" y="89030"/>
                <a:ext cx="1756390" cy="1756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0" name="user-23874_640.png" descr="user-23874_640.png">
              <a:extLst>
                <a:ext uri="{FF2B5EF4-FFF2-40B4-BE49-F238E27FC236}">
                  <a16:creationId xmlns:a16="http://schemas.microsoft.com/office/drawing/2014/main" id="{C4B5C606-028D-8B45-B7C9-CABB8C41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084769" cy="1668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95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7" grpId="0" animBg="1" advAuto="0"/>
      <p:bldP spid="7" grpId="1" animBg="1" advAuto="0"/>
      <p:bldP spid="8" grpId="0" animBg="1" advAuto="0"/>
      <p:bldP spid="12" grpId="0" animBg="1" advAuto="0"/>
      <p:bldP spid="15" grpId="0" animBg="1" advAuto="0"/>
      <p:bldP spid="16" grpId="0" animBg="1" advAuto="0"/>
      <p:bldP spid="20" grpId="0" animBg="1" advAuto="0"/>
      <p:bldP spid="21" grpId="0" animBg="1" advAuto="0"/>
      <p:bldP spid="22" grpId="0" animBg="1" advAuto="0"/>
      <p:bldP spid="25" grpId="0" animBg="1" advAuto="0"/>
      <p:bldP spid="26" grpId="0" animBg="1" advAuto="0"/>
      <p:bldP spid="29" grpId="0" animBg="1" advAuto="0"/>
      <p:bldP spid="29" grpId="1" animBg="1" advAuto="0"/>
      <p:bldP spid="30" grpId="0" animBg="1" advAuto="0"/>
      <p:bldP spid="30" grpId="1" animBg="1" advAuto="0"/>
      <p:bldP spid="31" grpId="0" animBg="1" advAuto="0"/>
      <p:bldP spid="32" grpId="0" animBg="1" advAuto="0"/>
      <p:bldP spid="35" grpId="0" animBg="1" advAuto="0"/>
      <p:bldP spid="37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9B0B-15BE-5A4F-9635-BCF3BBFA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CAF7-700B-F846-A5B0-FB1907A1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68774" indent="-268774" defTabSz="353246">
              <a:spcBef>
                <a:spcPts val="844"/>
              </a:spcBef>
              <a:defRPr sz="3096"/>
            </a:pPr>
            <a:r>
              <a:rPr lang="en-GB" dirty="0"/>
              <a:t>Windows: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TortoiseSVN</a:t>
            </a:r>
            <a:r>
              <a:rPr lang="en-GB" dirty="0"/>
              <a:t> - free</a:t>
            </a:r>
          </a:p>
          <a:p>
            <a:pPr marL="268774" indent="-268774" defTabSz="353246">
              <a:spcBef>
                <a:spcPts val="844"/>
              </a:spcBef>
              <a:defRPr sz="3096"/>
            </a:pPr>
            <a:r>
              <a:rPr lang="en-GB" dirty="0"/>
              <a:t>Mac OS: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dirty="0"/>
              <a:t>Versions - $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b="1" dirty="0" err="1">
                <a:latin typeface="Helvetica"/>
                <a:ea typeface="Helvetica"/>
                <a:cs typeface="Helvetica"/>
                <a:sym typeface="Helvetica"/>
              </a:rPr>
              <a:t>SmartSVN</a:t>
            </a:r>
            <a:r>
              <a:rPr lang="en-GB" dirty="0"/>
              <a:t> - free/$</a:t>
            </a:r>
          </a:p>
          <a:p>
            <a:pPr marL="268774" indent="-268774" defTabSz="353246">
              <a:spcBef>
                <a:spcPts val="844"/>
              </a:spcBef>
              <a:defRPr sz="3096"/>
            </a:pPr>
            <a:r>
              <a:rPr lang="en-GB" dirty="0"/>
              <a:t>Linux: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dirty="0" err="1"/>
              <a:t>RapidSVN</a:t>
            </a:r>
            <a:r>
              <a:rPr lang="en-GB" dirty="0"/>
              <a:t> - free</a:t>
            </a:r>
          </a:p>
          <a:p>
            <a:pPr marL="268774" indent="-268774" defTabSz="353246">
              <a:spcBef>
                <a:spcPts val="844"/>
              </a:spcBef>
              <a:defRPr sz="3096"/>
            </a:pPr>
            <a:r>
              <a:rPr lang="en-GB" dirty="0"/>
              <a:t>Or Eclipse: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Subversive </a:t>
            </a:r>
            <a:r>
              <a:rPr lang="en-GB" dirty="0"/>
              <a:t>- free </a:t>
            </a:r>
          </a:p>
          <a:p>
            <a:pPr marL="537548" lvl="1" indent="-268774" defTabSz="353246">
              <a:spcBef>
                <a:spcPts val="844"/>
              </a:spcBef>
              <a:defRPr sz="3096"/>
            </a:pPr>
            <a:r>
              <a:rPr lang="en-GB" dirty="0" err="1"/>
              <a:t>Subclispe</a:t>
            </a:r>
            <a:r>
              <a:rPr lang="en-GB" dirty="0"/>
              <a:t> - free</a:t>
            </a:r>
          </a:p>
        </p:txBody>
      </p:sp>
    </p:spTree>
    <p:extLst>
      <p:ext uri="{BB962C8B-B14F-4D97-AF65-F5344CB8AC3E}">
        <p14:creationId xmlns:p14="http://schemas.microsoft.com/office/powerpoint/2010/main" val="109261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70F-B64B-784D-8204-944982A7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SVN Pros &amp; Cons</a:t>
            </a:r>
            <a:endParaRPr lang="en-US" dirty="0"/>
          </a:p>
        </p:txBody>
      </p:sp>
      <p:sp>
        <p:nvSpPr>
          <p:cNvPr id="4" name="Works as you expect…">
            <a:extLst>
              <a:ext uri="{FF2B5EF4-FFF2-40B4-BE49-F238E27FC236}">
                <a16:creationId xmlns:a16="http://schemas.microsoft.com/office/drawing/2014/main" id="{4361A03E-2C12-8046-AD65-3FFE0290F05B}"/>
              </a:ext>
            </a:extLst>
          </p:cNvPr>
          <p:cNvSpPr txBox="1">
            <a:spLocks/>
          </p:cNvSpPr>
          <p:nvPr/>
        </p:nvSpPr>
        <p:spPr>
          <a:xfrm>
            <a:off x="669727" y="1217720"/>
            <a:ext cx="7804547" cy="2464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Works as you expect</a:t>
            </a:r>
          </a:p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Only one copy so everyone knows on what code the changes are made</a:t>
            </a:r>
          </a:p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Widely used - Plenty of learning resources</a:t>
            </a:r>
          </a:p>
        </p:txBody>
      </p:sp>
      <p:sp>
        <p:nvSpPr>
          <p:cNvPr id="5" name="A single copy stored in a server. If server fails you’re not able to do versioning…">
            <a:extLst>
              <a:ext uri="{FF2B5EF4-FFF2-40B4-BE49-F238E27FC236}">
                <a16:creationId xmlns:a16="http://schemas.microsoft.com/office/drawing/2014/main" id="{0A81ACED-6A28-4B43-B8B4-94EF506B7198}"/>
              </a:ext>
            </a:extLst>
          </p:cNvPr>
          <p:cNvSpPr txBox="1"/>
          <p:nvPr/>
        </p:nvSpPr>
        <p:spPr>
          <a:xfrm>
            <a:off x="669727" y="3657759"/>
            <a:ext cx="7804547" cy="246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Autofit/>
          </a:bodyPr>
          <a:lstStyle/>
          <a:p>
            <a:pPr marL="160729" indent="-160729">
              <a:spcBef>
                <a:spcPts val="2109"/>
              </a:spcBef>
              <a:buSzPct val="200000"/>
              <a:buChar char="-"/>
            </a:pPr>
            <a:r>
              <a:rPr sz="3200" dirty="0"/>
              <a:t>A single copy stored in a server. If server fails you’re not able to do versioning</a:t>
            </a:r>
          </a:p>
          <a:p>
            <a:pPr marL="160729" indent="-160729">
              <a:spcBef>
                <a:spcPts val="2109"/>
              </a:spcBef>
              <a:buSzPct val="200000"/>
              <a:buChar char="-"/>
            </a:pPr>
            <a:r>
              <a:rPr sz="3200" dirty="0"/>
              <a:t>Encourages large commits</a:t>
            </a:r>
          </a:p>
          <a:p>
            <a:pPr marL="160729" indent="-160729">
              <a:spcBef>
                <a:spcPts val="2109"/>
              </a:spcBef>
              <a:buSzPct val="200000"/>
              <a:buChar char="-"/>
            </a:pPr>
            <a:r>
              <a:rPr sz="3200" dirty="0"/>
              <a:t>Discourages branching</a:t>
            </a:r>
          </a:p>
        </p:txBody>
      </p:sp>
    </p:spTree>
    <p:extLst>
      <p:ext uri="{BB962C8B-B14F-4D97-AF65-F5344CB8AC3E}">
        <p14:creationId xmlns:p14="http://schemas.microsoft.com/office/powerpoint/2010/main" val="378701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  <p:bldP spid="5" grpId="0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CEAE-ACC3-304E-BCEA-90E225A6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7603-71AA-9844-9807-5FA8F813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a decentralised (distributed) VCS</a:t>
            </a:r>
          </a:p>
          <a:p>
            <a:r>
              <a:rPr lang="en-GB" dirty="0"/>
              <a:t>40 hexadecimal numbers for commit versions (e.g. f3abe64fc121b75f3f0566c73f2f1a4e8fffd68e)</a:t>
            </a:r>
          </a:p>
          <a:p>
            <a:pPr lvl="1"/>
            <a:r>
              <a:rPr lang="en-GB" dirty="0"/>
              <a:t>Constructed based on author, commit message, previous version, …</a:t>
            </a:r>
          </a:p>
        </p:txBody>
      </p:sp>
    </p:spTree>
    <p:extLst>
      <p:ext uri="{BB962C8B-B14F-4D97-AF65-F5344CB8AC3E}">
        <p14:creationId xmlns:p14="http://schemas.microsoft.com/office/powerpoint/2010/main" val="16225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1D05-D313-2D41-82AD-91AAE17C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Example</a:t>
            </a:r>
          </a:p>
        </p:txBody>
      </p:sp>
      <p:grpSp>
        <p:nvGrpSpPr>
          <p:cNvPr id="4" name="Group" descr="A document representing a piece of software developed by the first developer.">
            <a:extLst>
              <a:ext uri="{FF2B5EF4-FFF2-40B4-BE49-F238E27FC236}">
                <a16:creationId xmlns:a16="http://schemas.microsoft.com/office/drawing/2014/main" id="{4C26C364-75EA-E941-9AC7-C33C0F77231F}"/>
              </a:ext>
            </a:extLst>
          </p:cNvPr>
          <p:cNvGrpSpPr/>
          <p:nvPr/>
        </p:nvGrpSpPr>
        <p:grpSpPr>
          <a:xfrm>
            <a:off x="331026" y="1417638"/>
            <a:ext cx="1297562" cy="1297561"/>
            <a:chOff x="0" y="0"/>
            <a:chExt cx="1845419" cy="1845419"/>
          </a:xfrm>
        </p:grpSpPr>
        <p:pic>
          <p:nvPicPr>
            <p:cNvPr id="5" name="text-icon.png" descr="text-icon.png">
              <a:extLst>
                <a:ext uri="{FF2B5EF4-FFF2-40B4-BE49-F238E27FC236}">
                  <a16:creationId xmlns:a16="http://schemas.microsoft.com/office/drawing/2014/main" id="{E85E9D07-01C2-E347-8461-24F043E7D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text-icon.png" descr="text-icon.png">
              <a:extLst>
                <a:ext uri="{FF2B5EF4-FFF2-40B4-BE49-F238E27FC236}">
                  <a16:creationId xmlns:a16="http://schemas.microsoft.com/office/drawing/2014/main" id="{63C60841-5645-984B-BA22-0E183779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text-icon.png" descr="text-icon.png">
              <a:extLst>
                <a:ext uri="{FF2B5EF4-FFF2-40B4-BE49-F238E27FC236}">
                  <a16:creationId xmlns:a16="http://schemas.microsoft.com/office/drawing/2014/main" id="{9CDBA069-6B37-D946-A69D-623081CE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avatar-294479_640.png" descr="A green humanoid representing a software developer.">
            <a:extLst>
              <a:ext uri="{FF2B5EF4-FFF2-40B4-BE49-F238E27FC236}">
                <a16:creationId xmlns:a16="http://schemas.microsoft.com/office/drawing/2014/main" id="{4DF6E247-A67F-314E-8937-09C1446C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1" y="1176167"/>
            <a:ext cx="762729" cy="117342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ode">
            <a:extLst>
              <a:ext uri="{FF2B5EF4-FFF2-40B4-BE49-F238E27FC236}">
                <a16:creationId xmlns:a16="http://schemas.microsoft.com/office/drawing/2014/main" id="{7E3024A8-2550-B149-9158-53D911DCCB9A}"/>
              </a:ext>
            </a:extLst>
          </p:cNvPr>
          <p:cNvSpPr txBox="1"/>
          <p:nvPr/>
        </p:nvSpPr>
        <p:spPr>
          <a:xfrm>
            <a:off x="546627" y="2620230"/>
            <a:ext cx="60593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Code</a:t>
            </a:r>
          </a:p>
        </p:txBody>
      </p:sp>
      <p:grpSp>
        <p:nvGrpSpPr>
          <p:cNvPr id="10" name="Group" descr="A pile of hard disk drives representing the local repository of the first developer.">
            <a:extLst>
              <a:ext uri="{FF2B5EF4-FFF2-40B4-BE49-F238E27FC236}">
                <a16:creationId xmlns:a16="http://schemas.microsoft.com/office/drawing/2014/main" id="{41452D7E-F5C9-E049-9ABC-80D9812BF5AC}"/>
              </a:ext>
            </a:extLst>
          </p:cNvPr>
          <p:cNvGrpSpPr/>
          <p:nvPr/>
        </p:nvGrpSpPr>
        <p:grpSpPr>
          <a:xfrm>
            <a:off x="3581787" y="1423419"/>
            <a:ext cx="1547360" cy="1855868"/>
            <a:chOff x="53408" y="54884"/>
            <a:chExt cx="2200688" cy="2639457"/>
          </a:xfrm>
        </p:grpSpPr>
        <p:pic>
          <p:nvPicPr>
            <p:cNvPr id="11" name="repo.png" descr="repo.png">
              <a:extLst>
                <a:ext uri="{FF2B5EF4-FFF2-40B4-BE49-F238E27FC236}">
                  <a16:creationId xmlns:a16="http://schemas.microsoft.com/office/drawing/2014/main" id="{9CF91470-9F54-7F4F-A347-36B35E4D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408" y="535466"/>
              <a:ext cx="2200688" cy="215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pository">
              <a:extLst>
                <a:ext uri="{FF2B5EF4-FFF2-40B4-BE49-F238E27FC236}">
                  <a16:creationId xmlns:a16="http://schemas.microsoft.com/office/drawing/2014/main" id="{A7F1EE7E-F4F6-394F-857A-3C4283790BCA}"/>
                </a:ext>
              </a:extLst>
            </p:cNvPr>
            <p:cNvSpPr txBox="1"/>
            <p:nvPr/>
          </p:nvSpPr>
          <p:spPr>
            <a:xfrm>
              <a:off x="317142" y="54884"/>
              <a:ext cx="1692634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2000" dirty="0"/>
                <a:t>Repository</a:t>
              </a:r>
            </a:p>
          </p:txBody>
        </p:sp>
      </p:grpSp>
      <p:sp>
        <p:nvSpPr>
          <p:cNvPr id="13" name="Local">
            <a:extLst>
              <a:ext uri="{FF2B5EF4-FFF2-40B4-BE49-F238E27FC236}">
                <a16:creationId xmlns:a16="http://schemas.microsoft.com/office/drawing/2014/main" id="{5D36E608-34CB-C54C-98D7-D5CD54FACA5D}"/>
              </a:ext>
            </a:extLst>
          </p:cNvPr>
          <p:cNvSpPr txBox="1"/>
          <p:nvPr/>
        </p:nvSpPr>
        <p:spPr>
          <a:xfrm>
            <a:off x="4034948" y="1112452"/>
            <a:ext cx="603820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Local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51EE16A3-B6D4-4146-8DF5-A0BAF3F4C8AE}"/>
              </a:ext>
            </a:extLst>
          </p:cNvPr>
          <p:cNvGrpSpPr/>
          <p:nvPr/>
        </p:nvGrpSpPr>
        <p:grpSpPr>
          <a:xfrm>
            <a:off x="1385830" y="1778148"/>
            <a:ext cx="2387287" cy="579607"/>
            <a:chOff x="-69850" y="40992"/>
            <a:chExt cx="3395251" cy="824330"/>
          </a:xfrm>
        </p:grpSpPr>
        <p:pic>
          <p:nvPicPr>
            <p:cNvPr id="15" name="Line" descr="Line">
              <a:extLst>
                <a:ext uri="{FF2B5EF4-FFF2-40B4-BE49-F238E27FC236}">
                  <a16:creationId xmlns:a16="http://schemas.microsoft.com/office/drawing/2014/main" id="{2508AFC8-914E-7B4C-BDBA-746FAC484F2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16" name="Commit">
              <a:extLst>
                <a:ext uri="{FF2B5EF4-FFF2-40B4-BE49-F238E27FC236}">
                  <a16:creationId xmlns:a16="http://schemas.microsoft.com/office/drawing/2014/main" id="{2840C810-47E1-2141-BD64-C10D26EDBD23}"/>
                </a:ext>
              </a:extLst>
            </p:cNvPr>
            <p:cNvSpPr txBox="1"/>
            <p:nvPr/>
          </p:nvSpPr>
          <p:spPr>
            <a:xfrm>
              <a:off x="592757" y="40992"/>
              <a:ext cx="1584480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Commit</a:t>
              </a:r>
            </a:p>
          </p:txBody>
        </p:sp>
      </p:grpSp>
      <p:grpSp>
        <p:nvGrpSpPr>
          <p:cNvPr id="17" name="Group" descr="A pile of hard disk drives representing the local repository of the second developer.">
            <a:extLst>
              <a:ext uri="{FF2B5EF4-FFF2-40B4-BE49-F238E27FC236}">
                <a16:creationId xmlns:a16="http://schemas.microsoft.com/office/drawing/2014/main" id="{BF44F496-67B2-E646-9741-F0AF5B9E42CD}"/>
              </a:ext>
            </a:extLst>
          </p:cNvPr>
          <p:cNvGrpSpPr/>
          <p:nvPr/>
        </p:nvGrpSpPr>
        <p:grpSpPr>
          <a:xfrm>
            <a:off x="7057379" y="4172342"/>
            <a:ext cx="1547362" cy="1960297"/>
            <a:chOff x="53407" y="597519"/>
            <a:chExt cx="2200690" cy="2787977"/>
          </a:xfrm>
        </p:grpSpPr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5DA94571-E473-B54B-9CD9-C2CC9BD5651C}"/>
                </a:ext>
              </a:extLst>
            </p:cNvPr>
            <p:cNvGrpSpPr/>
            <p:nvPr/>
          </p:nvGrpSpPr>
          <p:grpSpPr>
            <a:xfrm>
              <a:off x="53407" y="597519"/>
              <a:ext cx="2200690" cy="2787977"/>
              <a:chOff x="53408" y="103666"/>
              <a:chExt cx="2200688" cy="2787976"/>
            </a:xfrm>
          </p:grpSpPr>
          <p:pic>
            <p:nvPicPr>
              <p:cNvPr id="20" name="repo.png" descr="repo.png">
                <a:extLst>
                  <a:ext uri="{FF2B5EF4-FFF2-40B4-BE49-F238E27FC236}">
                    <a16:creationId xmlns:a16="http://schemas.microsoft.com/office/drawing/2014/main" id="{318C1F80-83FD-4545-A6B7-31650A19E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3408" y="1036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" name="Repository">
                <a:extLst>
                  <a:ext uri="{FF2B5EF4-FFF2-40B4-BE49-F238E27FC236}">
                    <a16:creationId xmlns:a16="http://schemas.microsoft.com/office/drawing/2014/main" id="{941695A2-6FD2-454D-8A7F-2D772F8CB3ED}"/>
                  </a:ext>
                </a:extLst>
              </p:cNvPr>
              <p:cNvSpPr txBox="1"/>
              <p:nvPr/>
            </p:nvSpPr>
            <p:spPr>
              <a:xfrm>
                <a:off x="282992" y="2351323"/>
                <a:ext cx="1692632" cy="540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2000" dirty="0"/>
                  <a:t>Repository</a:t>
                </a:r>
              </a:p>
            </p:txBody>
          </p:sp>
        </p:grpSp>
        <p:sp>
          <p:nvSpPr>
            <p:cNvPr id="19" name="Local">
              <a:extLst>
                <a:ext uri="{FF2B5EF4-FFF2-40B4-BE49-F238E27FC236}">
                  <a16:creationId xmlns:a16="http://schemas.microsoft.com/office/drawing/2014/main" id="{742856F4-D13C-E44B-AB3A-F9C3D31860AD}"/>
                </a:ext>
              </a:extLst>
            </p:cNvPr>
            <p:cNvSpPr txBox="1"/>
            <p:nvPr/>
          </p:nvSpPr>
          <p:spPr>
            <a:xfrm>
              <a:off x="724369" y="2431756"/>
              <a:ext cx="85876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2000" dirty="0"/>
                <a:t>Local</a:t>
              </a:r>
            </a:p>
          </p:txBody>
        </p:sp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83A89C2D-44C8-9D4C-BDC3-B7E2F217210B}"/>
              </a:ext>
            </a:extLst>
          </p:cNvPr>
          <p:cNvGrpSpPr/>
          <p:nvPr/>
        </p:nvGrpSpPr>
        <p:grpSpPr>
          <a:xfrm>
            <a:off x="4138553" y="3002479"/>
            <a:ext cx="1394502" cy="1501218"/>
            <a:chOff x="-307767" y="-69850"/>
            <a:chExt cx="1983290" cy="2135064"/>
          </a:xfrm>
        </p:grpSpPr>
        <p:pic>
          <p:nvPicPr>
            <p:cNvPr id="23" name="Line" descr="Line">
              <a:extLst>
                <a:ext uri="{FF2B5EF4-FFF2-40B4-BE49-F238E27FC236}">
                  <a16:creationId xmlns:a16="http://schemas.microsoft.com/office/drawing/2014/main" id="{B739FAB9-D0EF-104D-BACC-EBBC2F255B6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24" name="Update">
              <a:extLst>
                <a:ext uri="{FF2B5EF4-FFF2-40B4-BE49-F238E27FC236}">
                  <a16:creationId xmlns:a16="http://schemas.microsoft.com/office/drawing/2014/main" id="{5AD62BC1-1740-974E-9E8E-D55314477F26}"/>
                </a:ext>
              </a:extLst>
            </p:cNvPr>
            <p:cNvSpPr txBox="1"/>
            <p:nvPr/>
          </p:nvSpPr>
          <p:spPr>
            <a:xfrm>
              <a:off x="236588" y="580098"/>
              <a:ext cx="143893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Update</a:t>
              </a:r>
            </a:p>
          </p:txBody>
        </p:sp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5E817963-2B5B-D44E-A96D-E6193FA8265F}"/>
              </a:ext>
            </a:extLst>
          </p:cNvPr>
          <p:cNvGrpSpPr/>
          <p:nvPr/>
        </p:nvGrpSpPr>
        <p:grpSpPr>
          <a:xfrm>
            <a:off x="3712491" y="4301927"/>
            <a:ext cx="1297561" cy="1297561"/>
            <a:chOff x="0" y="0"/>
            <a:chExt cx="1845419" cy="1845419"/>
          </a:xfrm>
        </p:grpSpPr>
        <p:pic>
          <p:nvPicPr>
            <p:cNvPr id="26" name="text-icon.png" descr="text-icon.png">
              <a:extLst>
                <a:ext uri="{FF2B5EF4-FFF2-40B4-BE49-F238E27FC236}">
                  <a16:creationId xmlns:a16="http://schemas.microsoft.com/office/drawing/2014/main" id="{28450BEE-10F5-664B-831E-E535CC52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ext-icon.png" descr="text-icon.png">
              <a:extLst>
                <a:ext uri="{FF2B5EF4-FFF2-40B4-BE49-F238E27FC236}">
                  <a16:creationId xmlns:a16="http://schemas.microsoft.com/office/drawing/2014/main" id="{7B76F37F-D6BC-B643-A3BE-6C9C90936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text-icon.png" descr="text-icon.png">
              <a:extLst>
                <a:ext uri="{FF2B5EF4-FFF2-40B4-BE49-F238E27FC236}">
                  <a16:creationId xmlns:a16="http://schemas.microsoft.com/office/drawing/2014/main" id="{A8501F39-03E5-A44F-AF8F-215E25BD5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Code">
            <a:extLst>
              <a:ext uri="{FF2B5EF4-FFF2-40B4-BE49-F238E27FC236}">
                <a16:creationId xmlns:a16="http://schemas.microsoft.com/office/drawing/2014/main" id="{9898A1C0-71D9-5641-93CC-0EFD15E25B85}"/>
              </a:ext>
            </a:extLst>
          </p:cNvPr>
          <p:cNvSpPr txBox="1"/>
          <p:nvPr/>
        </p:nvSpPr>
        <p:spPr>
          <a:xfrm>
            <a:off x="4078812" y="5504519"/>
            <a:ext cx="60593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Code</a:t>
            </a:r>
          </a:p>
        </p:txBody>
      </p:sp>
      <p:pic>
        <p:nvPicPr>
          <p:cNvPr id="30" name="x.png" descr="x.png">
            <a:extLst>
              <a:ext uri="{FF2B5EF4-FFF2-40B4-BE49-F238E27FC236}">
                <a16:creationId xmlns:a16="http://schemas.microsoft.com/office/drawing/2014/main" id="{47821DF3-7899-6E40-9D11-D2786FF3B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776" y="4301927"/>
            <a:ext cx="1402990" cy="14029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" name="Group">
            <a:extLst>
              <a:ext uri="{FF2B5EF4-FFF2-40B4-BE49-F238E27FC236}">
                <a16:creationId xmlns:a16="http://schemas.microsoft.com/office/drawing/2014/main" id="{CF789529-57B9-BE40-A8D3-E859EAE75AC7}"/>
              </a:ext>
            </a:extLst>
          </p:cNvPr>
          <p:cNvGrpSpPr/>
          <p:nvPr/>
        </p:nvGrpSpPr>
        <p:grpSpPr>
          <a:xfrm>
            <a:off x="4886267" y="1778148"/>
            <a:ext cx="2387287" cy="579607"/>
            <a:chOff x="-69850" y="40992"/>
            <a:chExt cx="3395251" cy="824330"/>
          </a:xfrm>
        </p:grpSpPr>
        <p:pic>
          <p:nvPicPr>
            <p:cNvPr id="32" name="Line" descr="Line">
              <a:extLst>
                <a:ext uri="{FF2B5EF4-FFF2-40B4-BE49-F238E27FC236}">
                  <a16:creationId xmlns:a16="http://schemas.microsoft.com/office/drawing/2014/main" id="{49518B20-2F3A-A34D-ABD4-CFA6AF9EC3A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850" y="248912"/>
              <a:ext cx="3395251" cy="616410"/>
            </a:xfrm>
            <a:prstGeom prst="rect">
              <a:avLst/>
            </a:prstGeom>
            <a:effectLst/>
          </p:spPr>
        </p:pic>
        <p:sp>
          <p:nvSpPr>
            <p:cNvPr id="33" name="Push">
              <a:extLst>
                <a:ext uri="{FF2B5EF4-FFF2-40B4-BE49-F238E27FC236}">
                  <a16:creationId xmlns:a16="http://schemas.microsoft.com/office/drawing/2014/main" id="{971E7E24-900D-BD4C-A16A-2936EF6857A0}"/>
                </a:ext>
              </a:extLst>
            </p:cNvPr>
            <p:cNvSpPr txBox="1"/>
            <p:nvPr/>
          </p:nvSpPr>
          <p:spPr>
            <a:xfrm>
              <a:off x="859085" y="40992"/>
              <a:ext cx="1019083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Push</a:t>
              </a:r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59CF28A4-FB7A-6A4F-9691-678543BE5EDC}"/>
              </a:ext>
            </a:extLst>
          </p:cNvPr>
          <p:cNvGrpSpPr/>
          <p:nvPr/>
        </p:nvGrpSpPr>
        <p:grpSpPr>
          <a:xfrm>
            <a:off x="7628964" y="2806026"/>
            <a:ext cx="962150" cy="1501218"/>
            <a:chOff x="-307767" y="-69850"/>
            <a:chExt cx="1368390" cy="2135064"/>
          </a:xfrm>
        </p:grpSpPr>
        <p:pic>
          <p:nvPicPr>
            <p:cNvPr id="35" name="Line" descr="Line">
              <a:extLst>
                <a:ext uri="{FF2B5EF4-FFF2-40B4-BE49-F238E27FC236}">
                  <a16:creationId xmlns:a16="http://schemas.microsoft.com/office/drawing/2014/main" id="{A93F5FB6-126A-094B-89C3-093977CE4C6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-1067094" y="689477"/>
              <a:ext cx="2135064" cy="616410"/>
            </a:xfrm>
            <a:prstGeom prst="rect">
              <a:avLst/>
            </a:prstGeom>
            <a:effectLst/>
          </p:spPr>
        </p:pic>
        <p:sp>
          <p:nvSpPr>
            <p:cNvPr id="36" name="Pull">
              <a:extLst>
                <a:ext uri="{FF2B5EF4-FFF2-40B4-BE49-F238E27FC236}">
                  <a16:creationId xmlns:a16="http://schemas.microsoft.com/office/drawing/2014/main" id="{344D0BD1-E03B-7349-84B2-26EAC529E920}"/>
                </a:ext>
              </a:extLst>
            </p:cNvPr>
            <p:cNvSpPr txBox="1"/>
            <p:nvPr/>
          </p:nvSpPr>
          <p:spPr>
            <a:xfrm>
              <a:off x="198848" y="580098"/>
              <a:ext cx="86177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Pull</a:t>
              </a:r>
            </a:p>
          </p:txBody>
        </p:sp>
      </p:grpSp>
      <p:pic>
        <p:nvPicPr>
          <p:cNvPr id="37" name="Line" descr="Line">
            <a:extLst>
              <a:ext uri="{FF2B5EF4-FFF2-40B4-BE49-F238E27FC236}">
                <a16:creationId xmlns:a16="http://schemas.microsoft.com/office/drawing/2014/main" id="{84E35E09-5C27-C443-918A-1A9F30F1087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857164" y="4679767"/>
            <a:ext cx="2391927" cy="433413"/>
          </a:xfrm>
          <a:prstGeom prst="rect">
            <a:avLst/>
          </a:prstGeom>
        </p:spPr>
      </p:pic>
      <p:grpSp>
        <p:nvGrpSpPr>
          <p:cNvPr id="38" name="Group" descr="A pile of documents representing the originaal version of the software the second developer pulled from the repository which then represents the changes made to the code.">
            <a:extLst>
              <a:ext uri="{FF2B5EF4-FFF2-40B4-BE49-F238E27FC236}">
                <a16:creationId xmlns:a16="http://schemas.microsoft.com/office/drawing/2014/main" id="{FEB363A4-D117-3A4E-AD26-51A5B667BD8E}"/>
              </a:ext>
            </a:extLst>
          </p:cNvPr>
          <p:cNvGrpSpPr/>
          <p:nvPr/>
        </p:nvGrpSpPr>
        <p:grpSpPr>
          <a:xfrm>
            <a:off x="3706171" y="4301927"/>
            <a:ext cx="1297561" cy="1297561"/>
            <a:chOff x="0" y="0"/>
            <a:chExt cx="1845419" cy="1845419"/>
          </a:xfrm>
        </p:grpSpPr>
        <p:pic>
          <p:nvPicPr>
            <p:cNvPr id="39" name="text-icon.png" descr="text-icon.png">
              <a:extLst>
                <a:ext uri="{FF2B5EF4-FFF2-40B4-BE49-F238E27FC236}">
                  <a16:creationId xmlns:a16="http://schemas.microsoft.com/office/drawing/2014/main" id="{E020FBCC-F8E4-A040-AD33-6C983DAE5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text-icon.png" descr="text-icon.png">
              <a:extLst>
                <a:ext uri="{FF2B5EF4-FFF2-40B4-BE49-F238E27FC236}">
                  <a16:creationId xmlns:a16="http://schemas.microsoft.com/office/drawing/2014/main" id="{6C81A53D-DD5B-4A49-B63B-F7DEE3A2D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15" y="44515"/>
              <a:ext cx="1756389" cy="1756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text-icon.png" descr="text-icon.png">
              <a:extLst>
                <a:ext uri="{FF2B5EF4-FFF2-40B4-BE49-F238E27FC236}">
                  <a16:creationId xmlns:a16="http://schemas.microsoft.com/office/drawing/2014/main" id="{7EAD7EE8-BD82-C544-BC9D-77E220E2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30" y="89030"/>
              <a:ext cx="1756390" cy="175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Code">
            <a:extLst>
              <a:ext uri="{FF2B5EF4-FFF2-40B4-BE49-F238E27FC236}">
                <a16:creationId xmlns:a16="http://schemas.microsoft.com/office/drawing/2014/main" id="{73AA6493-C968-794D-AAB1-EDB2B8E2C8A7}"/>
              </a:ext>
            </a:extLst>
          </p:cNvPr>
          <p:cNvSpPr txBox="1"/>
          <p:nvPr/>
        </p:nvSpPr>
        <p:spPr>
          <a:xfrm>
            <a:off x="4082339" y="5518678"/>
            <a:ext cx="605936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Code</a:t>
            </a:r>
          </a:p>
        </p:txBody>
      </p:sp>
      <p:pic>
        <p:nvPicPr>
          <p:cNvPr id="43" name="user-23874_640.png" descr="user-23874_640.png">
            <a:extLst>
              <a:ext uri="{FF2B5EF4-FFF2-40B4-BE49-F238E27FC236}">
                <a16:creationId xmlns:a16="http://schemas.microsoft.com/office/drawing/2014/main" id="{1EE699D7-883C-8442-89C7-8FB50A519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912" y="3938117"/>
            <a:ext cx="762729" cy="117342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Changed…">
            <a:extLst>
              <a:ext uri="{FF2B5EF4-FFF2-40B4-BE49-F238E27FC236}">
                <a16:creationId xmlns:a16="http://schemas.microsoft.com/office/drawing/2014/main" id="{CD169120-1FC5-5E4E-8604-DB78D99C74CA}"/>
              </a:ext>
            </a:extLst>
          </p:cNvPr>
          <p:cNvSpPr txBox="1"/>
          <p:nvPr/>
        </p:nvSpPr>
        <p:spPr>
          <a:xfrm>
            <a:off x="3891469" y="5479769"/>
            <a:ext cx="10398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Changed </a:t>
            </a:r>
          </a:p>
          <a:p>
            <a:r>
              <a:rPr sz="2000" dirty="0"/>
              <a:t>Code</a:t>
            </a:r>
          </a:p>
        </p:txBody>
      </p:sp>
      <p:grpSp>
        <p:nvGrpSpPr>
          <p:cNvPr id="45" name="Group">
            <a:extLst>
              <a:ext uri="{FF2B5EF4-FFF2-40B4-BE49-F238E27FC236}">
                <a16:creationId xmlns:a16="http://schemas.microsoft.com/office/drawing/2014/main" id="{5B3815ED-546F-3F41-AF0A-EAF8334F45D0}"/>
              </a:ext>
            </a:extLst>
          </p:cNvPr>
          <p:cNvGrpSpPr/>
          <p:nvPr/>
        </p:nvGrpSpPr>
        <p:grpSpPr>
          <a:xfrm>
            <a:off x="4829077" y="5168047"/>
            <a:ext cx="2466758" cy="928344"/>
            <a:chOff x="-223838" y="4227263"/>
            <a:chExt cx="3508277" cy="1320310"/>
          </a:xfrm>
        </p:grpSpPr>
        <p:pic>
          <p:nvPicPr>
            <p:cNvPr id="46" name="Connection Line" descr="Connection Line">
              <a:extLst>
                <a:ext uri="{FF2B5EF4-FFF2-40B4-BE49-F238E27FC236}">
                  <a16:creationId xmlns:a16="http://schemas.microsoft.com/office/drawing/2014/main" id="{4231D5B3-4169-954D-BB56-4480EAE1C3E3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23838" y="4227263"/>
              <a:ext cx="3508277" cy="1320310"/>
            </a:xfrm>
            <a:prstGeom prst="rect">
              <a:avLst/>
            </a:prstGeom>
            <a:effectLst/>
          </p:spPr>
        </p:pic>
        <p:sp>
          <p:nvSpPr>
            <p:cNvPr id="47" name="Commit">
              <a:extLst>
                <a:ext uri="{FF2B5EF4-FFF2-40B4-BE49-F238E27FC236}">
                  <a16:creationId xmlns:a16="http://schemas.microsoft.com/office/drawing/2014/main" id="{5F57FE98-05BB-A846-95E0-069611F3D42C}"/>
                </a:ext>
              </a:extLst>
            </p:cNvPr>
            <p:cNvSpPr txBox="1"/>
            <p:nvPr/>
          </p:nvSpPr>
          <p:spPr>
            <a:xfrm>
              <a:off x="658318" y="4617326"/>
              <a:ext cx="1584480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Commit</a:t>
              </a:r>
            </a:p>
          </p:txBody>
        </p:sp>
      </p:grpSp>
      <p:grpSp>
        <p:nvGrpSpPr>
          <p:cNvPr id="48" name="Group">
            <a:extLst>
              <a:ext uri="{FF2B5EF4-FFF2-40B4-BE49-F238E27FC236}">
                <a16:creationId xmlns:a16="http://schemas.microsoft.com/office/drawing/2014/main" id="{9C4B6A0E-7405-6C4E-AD43-322D77B7F9A0}"/>
              </a:ext>
            </a:extLst>
          </p:cNvPr>
          <p:cNvGrpSpPr/>
          <p:nvPr/>
        </p:nvGrpSpPr>
        <p:grpSpPr>
          <a:xfrm>
            <a:off x="6020580" y="2659005"/>
            <a:ext cx="1396782" cy="1656472"/>
            <a:chOff x="-434254" y="2751632"/>
            <a:chExt cx="1986532" cy="2355870"/>
          </a:xfrm>
        </p:grpSpPr>
        <p:pic>
          <p:nvPicPr>
            <p:cNvPr id="49" name="Connection Line" descr="Connection Line">
              <a:extLst>
                <a:ext uri="{FF2B5EF4-FFF2-40B4-BE49-F238E27FC236}">
                  <a16:creationId xmlns:a16="http://schemas.microsoft.com/office/drawing/2014/main" id="{EDBC3642-8D1D-214B-84CF-D7CD4717CEBA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7975" y="2751632"/>
              <a:ext cx="814303" cy="2355870"/>
            </a:xfrm>
            <a:prstGeom prst="rect">
              <a:avLst/>
            </a:prstGeom>
            <a:effectLst/>
          </p:spPr>
        </p:pic>
        <p:sp>
          <p:nvSpPr>
            <p:cNvPr id="50" name="Push">
              <a:extLst>
                <a:ext uri="{FF2B5EF4-FFF2-40B4-BE49-F238E27FC236}">
                  <a16:creationId xmlns:a16="http://schemas.microsoft.com/office/drawing/2014/main" id="{A907E730-A015-264A-87C5-D92DEFEDA47A}"/>
                </a:ext>
              </a:extLst>
            </p:cNvPr>
            <p:cNvSpPr txBox="1"/>
            <p:nvPr/>
          </p:nvSpPr>
          <p:spPr>
            <a:xfrm>
              <a:off x="-434254" y="3779126"/>
              <a:ext cx="1019082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Push</a:t>
              </a:r>
            </a:p>
          </p:txBody>
        </p:sp>
      </p:grpSp>
      <p:grpSp>
        <p:nvGrpSpPr>
          <p:cNvPr id="51" name="Group">
            <a:extLst>
              <a:ext uri="{FF2B5EF4-FFF2-40B4-BE49-F238E27FC236}">
                <a16:creationId xmlns:a16="http://schemas.microsoft.com/office/drawing/2014/main" id="{F8AC10E0-6EF5-684C-B439-5D51BFBDAB3B}"/>
              </a:ext>
            </a:extLst>
          </p:cNvPr>
          <p:cNvGrpSpPr/>
          <p:nvPr/>
        </p:nvGrpSpPr>
        <p:grpSpPr>
          <a:xfrm>
            <a:off x="4916454" y="2252998"/>
            <a:ext cx="2351250" cy="901159"/>
            <a:chOff x="-1864867" y="5514297"/>
            <a:chExt cx="3343998" cy="1281647"/>
          </a:xfrm>
        </p:grpSpPr>
        <p:pic>
          <p:nvPicPr>
            <p:cNvPr id="52" name="Connection Line" descr="Connection Line">
              <a:extLst>
                <a:ext uri="{FF2B5EF4-FFF2-40B4-BE49-F238E27FC236}">
                  <a16:creationId xmlns:a16="http://schemas.microsoft.com/office/drawing/2014/main" id="{3C75ADBD-8C08-8245-9895-55FD9E2CFA51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864867" y="5514297"/>
              <a:ext cx="3343998" cy="843059"/>
            </a:xfrm>
            <a:prstGeom prst="rect">
              <a:avLst/>
            </a:prstGeom>
            <a:effectLst/>
          </p:spPr>
        </p:pic>
        <p:sp>
          <p:nvSpPr>
            <p:cNvPr id="53" name="Pull">
              <a:extLst>
                <a:ext uri="{FF2B5EF4-FFF2-40B4-BE49-F238E27FC236}">
                  <a16:creationId xmlns:a16="http://schemas.microsoft.com/office/drawing/2014/main" id="{12CF5789-C303-4048-AF20-85B12F3198F7}"/>
                </a:ext>
              </a:extLst>
            </p:cNvPr>
            <p:cNvSpPr txBox="1"/>
            <p:nvPr/>
          </p:nvSpPr>
          <p:spPr>
            <a:xfrm>
              <a:off x="-738893" y="6255625"/>
              <a:ext cx="861775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Pull</a:t>
              </a:r>
            </a:p>
          </p:txBody>
        </p:sp>
      </p:grpSp>
      <p:sp>
        <p:nvSpPr>
          <p:cNvPr id="54" name="Changed…">
            <a:extLst>
              <a:ext uri="{FF2B5EF4-FFF2-40B4-BE49-F238E27FC236}">
                <a16:creationId xmlns:a16="http://schemas.microsoft.com/office/drawing/2014/main" id="{44CF44AE-B823-794F-BE47-7EECF20B73F8}"/>
              </a:ext>
            </a:extLst>
          </p:cNvPr>
          <p:cNvSpPr txBox="1"/>
          <p:nvPr/>
        </p:nvSpPr>
        <p:spPr>
          <a:xfrm>
            <a:off x="180314" y="2658329"/>
            <a:ext cx="10398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Changed </a:t>
            </a:r>
          </a:p>
          <a:p>
            <a:r>
              <a:rPr sz="2000"/>
              <a:t>Code</a:t>
            </a:r>
          </a:p>
        </p:txBody>
      </p:sp>
      <p:grpSp>
        <p:nvGrpSpPr>
          <p:cNvPr id="55" name="Group" descr="A pile of hard disk drives representing a global repository.">
            <a:extLst>
              <a:ext uri="{FF2B5EF4-FFF2-40B4-BE49-F238E27FC236}">
                <a16:creationId xmlns:a16="http://schemas.microsoft.com/office/drawing/2014/main" id="{4B72EA14-313F-F94F-BE56-4E3912138D54}"/>
              </a:ext>
            </a:extLst>
          </p:cNvPr>
          <p:cNvGrpSpPr/>
          <p:nvPr/>
        </p:nvGrpSpPr>
        <p:grpSpPr>
          <a:xfrm>
            <a:off x="7057379" y="1085991"/>
            <a:ext cx="1877492" cy="2004494"/>
            <a:chOff x="53407" y="-47217"/>
            <a:chExt cx="2670208" cy="2850837"/>
          </a:xfrm>
        </p:grpSpPr>
        <p:grpSp>
          <p:nvGrpSpPr>
            <p:cNvPr id="56" name="Group">
              <a:extLst>
                <a:ext uri="{FF2B5EF4-FFF2-40B4-BE49-F238E27FC236}">
                  <a16:creationId xmlns:a16="http://schemas.microsoft.com/office/drawing/2014/main" id="{FFC4A82C-2B5B-A443-BE4F-EB38660B0384}"/>
                </a:ext>
              </a:extLst>
            </p:cNvPr>
            <p:cNvGrpSpPr/>
            <p:nvPr/>
          </p:nvGrpSpPr>
          <p:grpSpPr>
            <a:xfrm>
              <a:off x="53407" y="-47217"/>
              <a:ext cx="2200690" cy="2741559"/>
              <a:chOff x="53408" y="-47217"/>
              <a:chExt cx="2200688" cy="2741558"/>
            </a:xfrm>
          </p:grpSpPr>
          <p:pic>
            <p:nvPicPr>
              <p:cNvPr id="58" name="repo.png" descr="repo.png">
                <a:extLst>
                  <a:ext uri="{FF2B5EF4-FFF2-40B4-BE49-F238E27FC236}">
                    <a16:creationId xmlns:a16="http://schemas.microsoft.com/office/drawing/2014/main" id="{332864E9-22E9-3741-9BE3-5B63A429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9" name="Repository">
                <a:extLst>
                  <a:ext uri="{FF2B5EF4-FFF2-40B4-BE49-F238E27FC236}">
                    <a16:creationId xmlns:a16="http://schemas.microsoft.com/office/drawing/2014/main" id="{EB4F8C79-4EB4-D44B-A071-F0426F35C7F0}"/>
                  </a:ext>
                </a:extLst>
              </p:cNvPr>
              <p:cNvSpPr txBox="1"/>
              <p:nvPr/>
            </p:nvSpPr>
            <p:spPr>
              <a:xfrm>
                <a:off x="369853" y="-47217"/>
                <a:ext cx="1692632" cy="540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2000" dirty="0"/>
                  <a:t>Repository</a:t>
                </a:r>
              </a:p>
            </p:txBody>
          </p:sp>
        </p:grpSp>
        <p:pic>
          <p:nvPicPr>
            <p:cNvPr id="57" name="world-306020_640.png" descr="world-306020_640.png">
              <a:extLst>
                <a:ext uri="{FF2B5EF4-FFF2-40B4-BE49-F238E27FC236}">
                  <a16:creationId xmlns:a16="http://schemas.microsoft.com/office/drawing/2014/main" id="{698FF367-F63D-C342-BB87-60054E584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2479" y="1533619"/>
              <a:ext cx="1441136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56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8" grpId="0" animBg="1" advAuto="0"/>
      <p:bldP spid="9" grpId="0" animBg="1" advAuto="0"/>
      <p:bldP spid="9" grpId="1" animBg="1" advAuto="0"/>
      <p:bldP spid="10" grpId="0" animBg="1" advAuto="0"/>
      <p:bldP spid="13" grpId="0" animBg="1" advAuto="0"/>
      <p:bldP spid="13" grpId="1" animBg="1" advAuto="0"/>
      <p:bldP spid="14" grpId="0" animBg="1" advAuto="0"/>
      <p:bldP spid="17" grpId="0" animBg="1" advAuto="0"/>
      <p:bldP spid="22" grpId="0" animBg="1" advAuto="0"/>
      <p:bldP spid="22" grpId="1" animBg="1" advAuto="0"/>
      <p:bldP spid="25" grpId="0" animBg="1" advAuto="0"/>
      <p:bldP spid="25" grpId="1" animBg="1" advAuto="0"/>
      <p:bldP spid="29" grpId="0" animBg="1" advAuto="0"/>
      <p:bldP spid="29" grpId="1" animBg="1" advAuto="0"/>
      <p:bldP spid="30" grpId="0" animBg="1" advAuto="0"/>
      <p:bldP spid="30" grpId="1" animBg="1" advAuto="0"/>
      <p:bldP spid="31" grpId="0" animBg="1" advAuto="0"/>
      <p:bldP spid="34" grpId="0" animBg="1" advAuto="0"/>
      <p:bldP spid="37" grpId="0" animBg="1" advAuto="0"/>
      <p:bldP spid="38" grpId="0" animBg="1" advAuto="0"/>
      <p:bldP spid="42" grpId="0" animBg="1" advAuto="0"/>
      <p:bldP spid="42" grpId="1" animBg="1" advAuto="0"/>
      <p:bldP spid="43" grpId="0" animBg="1" advAuto="0"/>
      <p:bldP spid="44" grpId="0" animBg="1" advAuto="0"/>
      <p:bldP spid="45" grpId="0" animBg="1" advAuto="0"/>
      <p:bldP spid="48" grpId="0" animBg="1" advAuto="0"/>
      <p:bldP spid="51" grpId="0" animBg="1" advAuto="0"/>
      <p:bldP spid="54" grpId="0" animBg="1" advAuto="0"/>
      <p:bldP spid="5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242A-5245-5A44-95E4-509F874F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Decentralised</a:t>
            </a:r>
            <a:endParaRPr lang="en-US" dirty="0"/>
          </a:p>
        </p:txBody>
      </p:sp>
      <p:grpSp>
        <p:nvGrpSpPr>
          <p:cNvPr id="4" name="Group" descr="A green humanoid attached with a pile of document representing a software developer and the software developed.">
            <a:extLst>
              <a:ext uri="{FF2B5EF4-FFF2-40B4-BE49-F238E27FC236}">
                <a16:creationId xmlns:a16="http://schemas.microsoft.com/office/drawing/2014/main" id="{5B6FB562-D49A-194B-B592-BEC5395C86EF}"/>
              </a:ext>
            </a:extLst>
          </p:cNvPr>
          <p:cNvGrpSpPr/>
          <p:nvPr/>
        </p:nvGrpSpPr>
        <p:grpSpPr>
          <a:xfrm>
            <a:off x="457200" y="1245795"/>
            <a:ext cx="1525756" cy="1539031"/>
            <a:chOff x="0" y="0"/>
            <a:chExt cx="2169963" cy="2188843"/>
          </a:xfrm>
        </p:grpSpPr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0FA658DB-B2C7-8445-B86E-CA1017DDD95F}"/>
                </a:ext>
              </a:extLst>
            </p:cNvPr>
            <p:cNvGrpSpPr/>
            <p:nvPr/>
          </p:nvGrpSpPr>
          <p:grpSpPr>
            <a:xfrm>
              <a:off x="324544" y="343424"/>
              <a:ext cx="1845420" cy="1845420"/>
              <a:chOff x="0" y="0"/>
              <a:chExt cx="1845419" cy="1845419"/>
            </a:xfrm>
          </p:grpSpPr>
          <p:pic>
            <p:nvPicPr>
              <p:cNvPr id="7" name="text-icon.png" descr="text-icon.png">
                <a:extLst>
                  <a:ext uri="{FF2B5EF4-FFF2-40B4-BE49-F238E27FC236}">
                    <a16:creationId xmlns:a16="http://schemas.microsoft.com/office/drawing/2014/main" id="{1037F436-7741-8E44-9D67-F0C6722FC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" name="text-icon.png" descr="text-icon.png">
                <a:extLst>
                  <a:ext uri="{FF2B5EF4-FFF2-40B4-BE49-F238E27FC236}">
                    <a16:creationId xmlns:a16="http://schemas.microsoft.com/office/drawing/2014/main" id="{EF8C0104-C5C9-CE42-9414-25D9D730D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515" y="44515"/>
                <a:ext cx="1756389" cy="17563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" name="text-icon.png" descr="text-icon.png">
                <a:extLst>
                  <a:ext uri="{FF2B5EF4-FFF2-40B4-BE49-F238E27FC236}">
                    <a16:creationId xmlns:a16="http://schemas.microsoft.com/office/drawing/2014/main" id="{CE5EC211-AAF0-F245-BA9C-3F5105ECC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030" y="89030"/>
                <a:ext cx="1756390" cy="1756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" name="avatar-294479_640.png" descr="avatar-294479_640.png">
              <a:extLst>
                <a:ext uri="{FF2B5EF4-FFF2-40B4-BE49-F238E27FC236}">
                  <a16:creationId xmlns:a16="http://schemas.microsoft.com/office/drawing/2014/main" id="{52CB99F6-56AF-4542-BCAD-817884EE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84769" cy="1668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" name="Group" descr="A pile of hard disk drives representing the local repository of the developer.">
            <a:extLst>
              <a:ext uri="{FF2B5EF4-FFF2-40B4-BE49-F238E27FC236}">
                <a16:creationId xmlns:a16="http://schemas.microsoft.com/office/drawing/2014/main" id="{314FD522-4653-8B4A-91F2-C9133229926F}"/>
              </a:ext>
            </a:extLst>
          </p:cNvPr>
          <p:cNvGrpSpPr/>
          <p:nvPr/>
        </p:nvGrpSpPr>
        <p:grpSpPr>
          <a:xfrm>
            <a:off x="6843044" y="845149"/>
            <a:ext cx="1547361" cy="2167964"/>
            <a:chOff x="53407" y="40010"/>
            <a:chExt cx="2200690" cy="3083326"/>
          </a:xfrm>
        </p:grpSpPr>
        <p:grpSp>
          <p:nvGrpSpPr>
            <p:cNvPr id="11" name="Group">
              <a:extLst>
                <a:ext uri="{FF2B5EF4-FFF2-40B4-BE49-F238E27FC236}">
                  <a16:creationId xmlns:a16="http://schemas.microsoft.com/office/drawing/2014/main" id="{D8F2BF04-2591-494B-8EC6-BC462B6C9186}"/>
                </a:ext>
              </a:extLst>
            </p:cNvPr>
            <p:cNvGrpSpPr/>
            <p:nvPr/>
          </p:nvGrpSpPr>
          <p:grpSpPr>
            <a:xfrm>
              <a:off x="53407" y="497015"/>
              <a:ext cx="2200690" cy="2626321"/>
              <a:chOff x="53408" y="68022"/>
              <a:chExt cx="2200688" cy="2626319"/>
            </a:xfrm>
          </p:grpSpPr>
          <p:pic>
            <p:nvPicPr>
              <p:cNvPr id="13" name="repo.png" descr="repo.png">
                <a:extLst>
                  <a:ext uri="{FF2B5EF4-FFF2-40B4-BE49-F238E27FC236}">
                    <a16:creationId xmlns:a16="http://schemas.microsoft.com/office/drawing/2014/main" id="{48ECAD69-A103-7245-B1F8-DC414EFF3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" name="Repository">
                <a:extLst>
                  <a:ext uri="{FF2B5EF4-FFF2-40B4-BE49-F238E27FC236}">
                    <a16:creationId xmlns:a16="http://schemas.microsoft.com/office/drawing/2014/main" id="{55B3ED7C-C51A-B641-A938-050BFCFBA1F1}"/>
                  </a:ext>
                </a:extLst>
              </p:cNvPr>
              <p:cNvSpPr txBox="1"/>
              <p:nvPr/>
            </p:nvSpPr>
            <p:spPr>
              <a:xfrm>
                <a:off x="345143" y="68022"/>
                <a:ext cx="1692633" cy="540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2000" dirty="0"/>
                  <a:t>Repository</a:t>
                </a:r>
              </a:p>
            </p:txBody>
          </p:sp>
        </p:grpSp>
        <p:sp>
          <p:nvSpPr>
            <p:cNvPr id="12" name="Local">
              <a:extLst>
                <a:ext uri="{FF2B5EF4-FFF2-40B4-BE49-F238E27FC236}">
                  <a16:creationId xmlns:a16="http://schemas.microsoft.com/office/drawing/2014/main" id="{837E1075-A6F6-5145-9998-A04B6F947953}"/>
                </a:ext>
              </a:extLst>
            </p:cNvPr>
            <p:cNvSpPr txBox="1"/>
            <p:nvPr/>
          </p:nvSpPr>
          <p:spPr>
            <a:xfrm>
              <a:off x="685216" y="40010"/>
              <a:ext cx="858766" cy="540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2000" dirty="0"/>
                <a:t>Local</a:t>
              </a:r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C2BC3BC3-3A2C-F24F-86B1-AF7FF474306D}"/>
              </a:ext>
            </a:extLst>
          </p:cNvPr>
          <p:cNvGrpSpPr/>
          <p:nvPr/>
        </p:nvGrpSpPr>
        <p:grpSpPr>
          <a:xfrm>
            <a:off x="1749607" y="1407540"/>
            <a:ext cx="5302774" cy="1014363"/>
            <a:chOff x="-69850" y="132811"/>
            <a:chExt cx="7541722" cy="1442647"/>
          </a:xfrm>
        </p:grpSpPr>
        <p:pic>
          <p:nvPicPr>
            <p:cNvPr id="16" name="Line" descr="Line">
              <a:extLst>
                <a:ext uri="{FF2B5EF4-FFF2-40B4-BE49-F238E27FC236}">
                  <a16:creationId xmlns:a16="http://schemas.microsoft.com/office/drawing/2014/main" id="{E7BC73EA-CF63-1D4B-8BD7-6C7A37F051A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17" name="Commits v1.0">
              <a:extLst>
                <a:ext uri="{FF2B5EF4-FFF2-40B4-BE49-F238E27FC236}">
                  <a16:creationId xmlns:a16="http://schemas.microsoft.com/office/drawing/2014/main" id="{39881E18-B61A-374B-8E20-93843D0183C6}"/>
                </a:ext>
              </a:extLst>
            </p:cNvPr>
            <p:cNvSpPr txBox="1"/>
            <p:nvPr/>
          </p:nvSpPr>
          <p:spPr>
            <a:xfrm>
              <a:off x="2296325" y="132811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Commits v1.0</a:t>
              </a:r>
            </a:p>
          </p:txBody>
        </p:sp>
      </p:grpSp>
      <p:grpSp>
        <p:nvGrpSpPr>
          <p:cNvPr id="18" name="Group" descr="A pile of hard disk drives representing the global repository of the developer which is not available while offline. This also represents the repository that in the subsequent step fails.">
            <a:extLst>
              <a:ext uri="{FF2B5EF4-FFF2-40B4-BE49-F238E27FC236}">
                <a16:creationId xmlns:a16="http://schemas.microsoft.com/office/drawing/2014/main" id="{9839C2F5-96E2-D148-BBAC-50C517CFFE7B}"/>
              </a:ext>
            </a:extLst>
          </p:cNvPr>
          <p:cNvGrpSpPr/>
          <p:nvPr/>
        </p:nvGrpSpPr>
        <p:grpSpPr>
          <a:xfrm>
            <a:off x="3823435" y="4036951"/>
            <a:ext cx="1843953" cy="2029680"/>
            <a:chOff x="437537" y="50758"/>
            <a:chExt cx="2622508" cy="2886656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66B0D88B-0410-134A-B11E-D67547ACD943}"/>
                </a:ext>
              </a:extLst>
            </p:cNvPr>
            <p:cNvGrpSpPr/>
            <p:nvPr/>
          </p:nvGrpSpPr>
          <p:grpSpPr>
            <a:xfrm>
              <a:off x="437537" y="50758"/>
              <a:ext cx="2200690" cy="2643584"/>
              <a:chOff x="53408" y="50758"/>
              <a:chExt cx="2200688" cy="2643583"/>
            </a:xfrm>
          </p:grpSpPr>
          <p:pic>
            <p:nvPicPr>
              <p:cNvPr id="21" name="repo.png" descr="repo.png">
                <a:extLst>
                  <a:ext uri="{FF2B5EF4-FFF2-40B4-BE49-F238E27FC236}">
                    <a16:creationId xmlns:a16="http://schemas.microsoft.com/office/drawing/2014/main" id="{E50A92F6-ED48-5442-9AAA-EB7CA77DE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3408" y="535466"/>
                <a:ext cx="2200688" cy="2158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" name="Repository">
                <a:extLst>
                  <a:ext uri="{FF2B5EF4-FFF2-40B4-BE49-F238E27FC236}">
                    <a16:creationId xmlns:a16="http://schemas.microsoft.com/office/drawing/2014/main" id="{143D8E22-0B31-DC47-9A3A-FAE26F1C21B8}"/>
                  </a:ext>
                </a:extLst>
              </p:cNvPr>
              <p:cNvSpPr txBox="1"/>
              <p:nvPr/>
            </p:nvSpPr>
            <p:spPr>
              <a:xfrm>
                <a:off x="388464" y="50758"/>
                <a:ext cx="1692632" cy="540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2000" dirty="0"/>
                  <a:t>Repository</a:t>
                </a:r>
              </a:p>
            </p:txBody>
          </p:sp>
        </p:grpSp>
        <p:pic>
          <p:nvPicPr>
            <p:cNvPr id="20" name="world-306020_640.png" descr="world-306020_640.png">
              <a:extLst>
                <a:ext uri="{FF2B5EF4-FFF2-40B4-BE49-F238E27FC236}">
                  <a16:creationId xmlns:a16="http://schemas.microsoft.com/office/drawing/2014/main" id="{897E57F5-2CD9-E54C-80D1-8464B3CBB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8910" y="1667413"/>
              <a:ext cx="1441135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" name="Group">
            <a:extLst>
              <a:ext uri="{FF2B5EF4-FFF2-40B4-BE49-F238E27FC236}">
                <a16:creationId xmlns:a16="http://schemas.microsoft.com/office/drawing/2014/main" id="{41EA6422-4785-CC43-B72B-C2933A38F862}"/>
              </a:ext>
            </a:extLst>
          </p:cNvPr>
          <p:cNvGrpSpPr/>
          <p:nvPr/>
        </p:nvGrpSpPr>
        <p:grpSpPr>
          <a:xfrm>
            <a:off x="1749607" y="1407540"/>
            <a:ext cx="5302774" cy="1014363"/>
            <a:chOff x="-69850" y="132811"/>
            <a:chExt cx="7541722" cy="1442647"/>
          </a:xfrm>
        </p:grpSpPr>
        <p:pic>
          <p:nvPicPr>
            <p:cNvPr id="24" name="Line" descr="Line">
              <a:extLst>
                <a:ext uri="{FF2B5EF4-FFF2-40B4-BE49-F238E27FC236}">
                  <a16:creationId xmlns:a16="http://schemas.microsoft.com/office/drawing/2014/main" id="{C30E32BA-B56C-1C47-BD26-5CFB6498699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25" name="Commits v1.1">
              <a:extLst>
                <a:ext uri="{FF2B5EF4-FFF2-40B4-BE49-F238E27FC236}">
                  <a16:creationId xmlns:a16="http://schemas.microsoft.com/office/drawing/2014/main" id="{A84309D1-BE91-7743-AC67-038143095537}"/>
                </a:ext>
              </a:extLst>
            </p:cNvPr>
            <p:cNvSpPr txBox="1"/>
            <p:nvPr/>
          </p:nvSpPr>
          <p:spPr>
            <a:xfrm>
              <a:off x="2306951" y="132811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Commits v1.1</a:t>
              </a:r>
            </a:p>
          </p:txBody>
        </p:sp>
      </p:grpSp>
      <p:grpSp>
        <p:nvGrpSpPr>
          <p:cNvPr id="26" name="Group">
            <a:extLst>
              <a:ext uri="{FF2B5EF4-FFF2-40B4-BE49-F238E27FC236}">
                <a16:creationId xmlns:a16="http://schemas.microsoft.com/office/drawing/2014/main" id="{BE29708B-6567-8A4F-9150-21A14492E19A}"/>
              </a:ext>
            </a:extLst>
          </p:cNvPr>
          <p:cNvGrpSpPr/>
          <p:nvPr/>
        </p:nvGrpSpPr>
        <p:grpSpPr>
          <a:xfrm>
            <a:off x="1749607" y="1408228"/>
            <a:ext cx="5302774" cy="1013674"/>
            <a:chOff x="-69850" y="133790"/>
            <a:chExt cx="7541722" cy="1441668"/>
          </a:xfrm>
        </p:grpSpPr>
        <p:pic>
          <p:nvPicPr>
            <p:cNvPr id="27" name="Line" descr="Line">
              <a:extLst>
                <a:ext uri="{FF2B5EF4-FFF2-40B4-BE49-F238E27FC236}">
                  <a16:creationId xmlns:a16="http://schemas.microsoft.com/office/drawing/2014/main" id="{8DF59558-FBAB-6040-A91E-8E9E5C92A0B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850" y="959048"/>
              <a:ext cx="7541722" cy="616410"/>
            </a:xfrm>
            <a:prstGeom prst="rect">
              <a:avLst/>
            </a:prstGeom>
            <a:effectLst/>
          </p:spPr>
        </p:pic>
        <p:sp>
          <p:nvSpPr>
            <p:cNvPr id="28" name="Commits v2.0">
              <a:extLst>
                <a:ext uri="{FF2B5EF4-FFF2-40B4-BE49-F238E27FC236}">
                  <a16:creationId xmlns:a16="http://schemas.microsoft.com/office/drawing/2014/main" id="{2FD931EE-40AC-6B40-823E-44C6DD98658C}"/>
                </a:ext>
              </a:extLst>
            </p:cNvPr>
            <p:cNvSpPr txBox="1"/>
            <p:nvPr/>
          </p:nvSpPr>
          <p:spPr>
            <a:xfrm>
              <a:off x="2306951" y="133790"/>
              <a:ext cx="4490538" cy="14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</a:rPr>
                <a:t>Commits v2.0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E1BF3813-245F-E247-A2EC-4B5F47189752}"/>
              </a:ext>
            </a:extLst>
          </p:cNvPr>
          <p:cNvGrpSpPr/>
          <p:nvPr/>
        </p:nvGrpSpPr>
        <p:grpSpPr>
          <a:xfrm>
            <a:off x="5310826" y="2746520"/>
            <a:ext cx="2382535" cy="2422169"/>
            <a:chOff x="-1528183" y="3655239"/>
            <a:chExt cx="3388493" cy="3444861"/>
          </a:xfrm>
        </p:grpSpPr>
        <p:pic>
          <p:nvPicPr>
            <p:cNvPr id="30" name="Connection Line" descr="Connection Line">
              <a:extLst>
                <a:ext uri="{FF2B5EF4-FFF2-40B4-BE49-F238E27FC236}">
                  <a16:creationId xmlns:a16="http://schemas.microsoft.com/office/drawing/2014/main" id="{42561F76-1308-8545-B671-B2DF04C1F2A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528184" y="3655239"/>
              <a:ext cx="3388494" cy="3444862"/>
            </a:xfrm>
            <a:prstGeom prst="rect">
              <a:avLst/>
            </a:prstGeom>
            <a:effectLst/>
          </p:spPr>
        </p:pic>
        <p:sp>
          <p:nvSpPr>
            <p:cNvPr id="31" name="Push">
              <a:extLst>
                <a:ext uri="{FF2B5EF4-FFF2-40B4-BE49-F238E27FC236}">
                  <a16:creationId xmlns:a16="http://schemas.microsoft.com/office/drawing/2014/main" id="{F2A63252-2C1F-7E4C-BC7C-8C1782148EF5}"/>
                </a:ext>
              </a:extLst>
            </p:cNvPr>
            <p:cNvSpPr txBox="1"/>
            <p:nvPr/>
          </p:nvSpPr>
          <p:spPr>
            <a:xfrm>
              <a:off x="-492733" y="5035445"/>
              <a:ext cx="1391437" cy="684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Push</a:t>
              </a:r>
            </a:p>
          </p:txBody>
        </p:sp>
      </p:grpSp>
      <p:pic>
        <p:nvPicPr>
          <p:cNvPr id="32" name="x.png" descr="x.png">
            <a:extLst>
              <a:ext uri="{FF2B5EF4-FFF2-40B4-BE49-F238E27FC236}">
                <a16:creationId xmlns:a16="http://schemas.microsoft.com/office/drawing/2014/main" id="{5036B614-CC5A-1543-BB0F-79753E4A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451" y="5132626"/>
            <a:ext cx="892969" cy="8929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" name="Group">
            <a:extLst>
              <a:ext uri="{FF2B5EF4-FFF2-40B4-BE49-F238E27FC236}">
                <a16:creationId xmlns:a16="http://schemas.microsoft.com/office/drawing/2014/main" id="{3165D97E-0A26-FF40-BDFA-D62FC01DF2DE}"/>
              </a:ext>
            </a:extLst>
          </p:cNvPr>
          <p:cNvGrpSpPr/>
          <p:nvPr/>
        </p:nvGrpSpPr>
        <p:grpSpPr>
          <a:xfrm>
            <a:off x="1764551" y="2168301"/>
            <a:ext cx="5283620" cy="1328524"/>
            <a:chOff x="-4601799" y="11019118"/>
            <a:chExt cx="7514480" cy="1889454"/>
          </a:xfrm>
        </p:grpSpPr>
        <p:pic>
          <p:nvPicPr>
            <p:cNvPr id="34" name="Connection Line" descr="Connection Line">
              <a:extLst>
                <a:ext uri="{FF2B5EF4-FFF2-40B4-BE49-F238E27FC236}">
                  <a16:creationId xmlns:a16="http://schemas.microsoft.com/office/drawing/2014/main" id="{CFA5C5F0-6EC6-F045-907F-4A3137BD1555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01800" y="11019118"/>
              <a:ext cx="7514482" cy="1041863"/>
            </a:xfrm>
            <a:prstGeom prst="rect">
              <a:avLst/>
            </a:prstGeom>
            <a:effectLst/>
          </p:spPr>
        </p:pic>
        <p:sp>
          <p:nvSpPr>
            <p:cNvPr id="35" name="Revert to v1.1">
              <a:extLst>
                <a:ext uri="{FF2B5EF4-FFF2-40B4-BE49-F238E27FC236}">
                  <a16:creationId xmlns:a16="http://schemas.microsoft.com/office/drawing/2014/main" id="{DAEB4515-1B3E-6F4B-AB22-9EF40ACCD392}"/>
                </a:ext>
              </a:extLst>
            </p:cNvPr>
            <p:cNvSpPr txBox="1"/>
            <p:nvPr/>
          </p:nvSpPr>
          <p:spPr>
            <a:xfrm>
              <a:off x="-2725975" y="11653255"/>
              <a:ext cx="3520907" cy="125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>
                  <a:solidFill>
                    <a:schemeClr val="accent5"/>
                  </a:solidFill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r>
                <a:rPr sz="2000">
                  <a:solidFill>
                    <a:srgbClr val="C00000"/>
                  </a:solidFill>
                </a:rPr>
                <a:t>Revert to v1.1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6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5" grpId="1" animBg="1" advAuto="0"/>
      <p:bldP spid="23" grpId="0" animBg="1" advAuto="0"/>
      <p:bldP spid="23" grpId="1" animBg="1" advAuto="0"/>
      <p:bldP spid="26" grpId="0" animBg="1" advAuto="0"/>
      <p:bldP spid="26" grpId="1" animBg="1" advAuto="0"/>
      <p:bldP spid="29" grpId="0" animBg="1" advAuto="0"/>
      <p:bldP spid="29" grpId="1" animBg="1" advAuto="0"/>
      <p:bldP spid="32" grpId="0" animBg="1" advAuto="0"/>
      <p:bldP spid="33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20E4-D9CF-AD46-9588-83A937D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3C290-B53C-B84D-8FAB-C682A6FC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  <a:p>
            <a:pPr lvl="1"/>
            <a:r>
              <a:rPr lang="en-GB" dirty="0"/>
              <a:t>Why VCS?</a:t>
            </a:r>
          </a:p>
          <a:p>
            <a:r>
              <a:rPr lang="en-GB" dirty="0"/>
              <a:t>History</a:t>
            </a:r>
          </a:p>
          <a:p>
            <a:pPr lvl="1"/>
            <a:r>
              <a:rPr lang="en-GB" dirty="0"/>
              <a:t>Which VCS?</a:t>
            </a:r>
          </a:p>
          <a:p>
            <a:r>
              <a:rPr lang="en-GB" dirty="0"/>
              <a:t>Let’s try Git</a:t>
            </a:r>
          </a:p>
          <a:p>
            <a:pPr lvl="1"/>
            <a:r>
              <a:rPr lang="el-GR" dirty="0"/>
              <a:t>2</a:t>
            </a:r>
            <a:r>
              <a:rPr lang="en-GB" dirty="0"/>
              <a:t> parts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3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A019-730E-3F43-AB00-45483872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BF50-5029-184C-9A3E-A830C917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862993"/>
          </a:xfrm>
        </p:spPr>
        <p:txBody>
          <a:bodyPr>
            <a:normAutofit fontScale="85000" lnSpcReduction="20000"/>
          </a:bodyPr>
          <a:lstStyle/>
          <a:p>
            <a:pPr marL="228145" indent="-228145" defTabSz="299848">
              <a:spcBef>
                <a:spcPts val="703"/>
              </a:spcBef>
              <a:defRPr sz="2628"/>
            </a:pPr>
            <a:r>
              <a:rPr lang="en-GB" dirty="0"/>
              <a:t>Windows: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Git-bash</a:t>
            </a:r>
            <a:r>
              <a:rPr lang="en-GB" dirty="0"/>
              <a:t> (command line) - free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SourceTree </a:t>
            </a:r>
            <a:r>
              <a:rPr lang="en-GB" dirty="0"/>
              <a:t>- free</a:t>
            </a:r>
          </a:p>
          <a:p>
            <a:pPr marL="228145" indent="-228145" defTabSz="299848">
              <a:spcBef>
                <a:spcPts val="703"/>
              </a:spcBef>
              <a:defRPr sz="2628"/>
            </a:pPr>
            <a:r>
              <a:rPr lang="en-GB" dirty="0"/>
              <a:t>Mac OS: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Terminal</a:t>
            </a:r>
            <a:r>
              <a:rPr lang="en-GB" dirty="0"/>
              <a:t> - free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SourceTree</a:t>
            </a:r>
            <a:r>
              <a:rPr lang="en-GB" dirty="0"/>
              <a:t> - free</a:t>
            </a:r>
          </a:p>
          <a:p>
            <a:pPr marL="228145" indent="-228145" defTabSz="299848">
              <a:spcBef>
                <a:spcPts val="703"/>
              </a:spcBef>
              <a:defRPr sz="2628"/>
            </a:pPr>
            <a:r>
              <a:rPr lang="en-GB" dirty="0"/>
              <a:t>Linux: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dirty="0"/>
              <a:t>Git Cola - free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dirty="0" err="1"/>
              <a:t>GitK</a:t>
            </a:r>
            <a:r>
              <a:rPr lang="en-GB" dirty="0"/>
              <a:t> - free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dirty="0"/>
              <a:t>Terminal - free</a:t>
            </a:r>
          </a:p>
          <a:p>
            <a:pPr marL="228145" indent="-228145" defTabSz="299848">
              <a:spcBef>
                <a:spcPts val="703"/>
              </a:spcBef>
              <a:defRPr sz="2628"/>
            </a:pPr>
            <a:r>
              <a:rPr lang="en-GB" dirty="0"/>
              <a:t>Eclipse (cross-platform):</a:t>
            </a:r>
          </a:p>
          <a:p>
            <a:pPr marL="456291" lvl="1" indent="-228145" defTabSz="299848">
              <a:spcBef>
                <a:spcPts val="703"/>
              </a:spcBef>
              <a:defRPr sz="2628"/>
            </a:pPr>
            <a:r>
              <a:rPr lang="en-GB" dirty="0" err="1"/>
              <a:t>EGit</a:t>
            </a:r>
            <a:r>
              <a:rPr lang="en-GB" dirty="0"/>
              <a:t> - free</a:t>
            </a:r>
          </a:p>
          <a:p>
            <a:pPr marL="228145" indent="-228145" defTabSz="299848">
              <a:spcBef>
                <a:spcPts val="703"/>
              </a:spcBef>
              <a:defRPr sz="2628"/>
            </a:pPr>
            <a:r>
              <a:rPr lang="en-GB" dirty="0" err="1"/>
              <a:t>GitKraken</a:t>
            </a:r>
            <a:r>
              <a:rPr lang="en-GB" dirty="0"/>
              <a:t> (cross-platform)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4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335D-75CA-1A4F-A78E-E5C22A62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Pros &amp; Cons</a:t>
            </a:r>
          </a:p>
        </p:txBody>
      </p:sp>
      <p:sp>
        <p:nvSpPr>
          <p:cNvPr id="4" name="Small (offline) commits…">
            <a:extLst>
              <a:ext uri="{FF2B5EF4-FFF2-40B4-BE49-F238E27FC236}">
                <a16:creationId xmlns:a16="http://schemas.microsoft.com/office/drawing/2014/main" id="{A0F3EBDE-218C-5B49-80A1-7EEFAC116642}"/>
              </a:ext>
            </a:extLst>
          </p:cNvPr>
          <p:cNvSpPr txBox="1">
            <a:spLocks/>
          </p:cNvSpPr>
          <p:nvPr/>
        </p:nvSpPr>
        <p:spPr>
          <a:xfrm>
            <a:off x="669727" y="1509117"/>
            <a:ext cx="7804547" cy="2464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Small (offline) commits</a:t>
            </a:r>
          </a:p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Encourages branching</a:t>
            </a:r>
          </a:p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Widely used (trending VCS)</a:t>
            </a:r>
          </a:p>
          <a:p>
            <a:pPr marL="160729" indent="-160729">
              <a:spcBef>
                <a:spcPts val="2109"/>
              </a:spcBef>
              <a:buSzPct val="100000"/>
              <a:buFont typeface="Arial"/>
              <a:buChar char="✓"/>
            </a:pPr>
            <a:r>
              <a:rPr lang="en-GB" dirty="0"/>
              <a:t>More features than SVN</a:t>
            </a:r>
          </a:p>
        </p:txBody>
      </p:sp>
      <p:sp>
        <p:nvSpPr>
          <p:cNvPr id="5" name="Can be difficult…">
            <a:extLst>
              <a:ext uri="{FF2B5EF4-FFF2-40B4-BE49-F238E27FC236}">
                <a16:creationId xmlns:a16="http://schemas.microsoft.com/office/drawing/2014/main" id="{1D96BD31-9EFE-ED42-9ADA-34DD92D85589}"/>
              </a:ext>
            </a:extLst>
          </p:cNvPr>
          <p:cNvSpPr txBox="1"/>
          <p:nvPr/>
        </p:nvSpPr>
        <p:spPr>
          <a:xfrm>
            <a:off x="669726" y="3718047"/>
            <a:ext cx="7804547" cy="246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marL="160729" indent="-160729">
              <a:spcBef>
                <a:spcPts val="2109"/>
              </a:spcBef>
              <a:buSzPct val="200000"/>
              <a:buChar char="-"/>
            </a:pPr>
            <a:r>
              <a:rPr sz="3000" dirty="0"/>
              <a:t>Can be difficult</a:t>
            </a:r>
          </a:p>
          <a:p>
            <a:pPr marL="160729" indent="-160729">
              <a:spcBef>
                <a:spcPts val="2109"/>
              </a:spcBef>
              <a:buSzPct val="200000"/>
              <a:buChar char="-"/>
            </a:pPr>
            <a:r>
              <a:rPr sz="3000" dirty="0"/>
              <a:t>Yes, more difficult than SVN (but after a while it is going to be your best friend in group projects)</a:t>
            </a:r>
          </a:p>
        </p:txBody>
      </p:sp>
    </p:spTree>
    <p:extLst>
      <p:ext uri="{BB962C8B-B14F-4D97-AF65-F5344CB8AC3E}">
        <p14:creationId xmlns:p14="http://schemas.microsoft.com/office/powerpoint/2010/main" val="8498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  <p:bldP spid="5" grpId="0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B25C-6914-6644-8D46-533F25CD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F4C7-8100-B340-B8CE-58F4C9B73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try Git</a:t>
            </a:r>
          </a:p>
          <a:p>
            <a:r>
              <a:rPr lang="en-GB" dirty="0"/>
              <a:t>1st part: single-user exercises </a:t>
            </a:r>
          </a:p>
          <a:p>
            <a:pPr lvl="1"/>
            <a:r>
              <a:rPr lang="en-GB" dirty="0"/>
              <a:t>Using the terminal</a:t>
            </a:r>
          </a:p>
          <a:p>
            <a:r>
              <a:rPr lang="en-GB" dirty="0"/>
              <a:t>2nd part: branches, collaboration &amp; conflicts</a:t>
            </a:r>
          </a:p>
          <a:p>
            <a:pPr lvl="1"/>
            <a:r>
              <a:rPr lang="en-GB" dirty="0"/>
              <a:t>Work on GitHub</a:t>
            </a:r>
          </a:p>
          <a:p>
            <a:pPr lvl="1"/>
            <a:r>
              <a:rPr lang="en-GB" dirty="0"/>
              <a:t>Using a GUI (SourceTree)</a:t>
            </a:r>
          </a:p>
        </p:txBody>
      </p:sp>
    </p:spTree>
    <p:extLst>
      <p:ext uri="{BB962C8B-B14F-4D97-AF65-F5344CB8AC3E}">
        <p14:creationId xmlns:p14="http://schemas.microsoft.com/office/powerpoint/2010/main" val="172736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1BB7-7682-9F47-8B17-C83D03A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E839-2BFB-BF4A-B19D-44A6E7DB9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8846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243771" indent="-243771" defTabSz="320385">
              <a:spcBef>
                <a:spcPts val="773"/>
              </a:spcBef>
              <a:defRPr sz="2807"/>
            </a:pPr>
            <a:r>
              <a:rPr lang="en-GB" dirty="0"/>
              <a:t>Having a VCS for your team project is not a requirement</a:t>
            </a:r>
          </a:p>
          <a:p>
            <a:pPr marL="243771" indent="-243771" defTabSz="320385">
              <a:spcBef>
                <a:spcPts val="773"/>
              </a:spcBef>
              <a:defRPr sz="2807"/>
            </a:pPr>
            <a:r>
              <a:rPr lang="en-GB" dirty="0"/>
              <a:t>… however, I encourage you to do or at least give it a try</a:t>
            </a:r>
          </a:p>
          <a:p>
            <a:pPr marL="243771" indent="-243771" defTabSz="320385">
              <a:spcBef>
                <a:spcPts val="773"/>
              </a:spcBef>
              <a:defRPr sz="2807"/>
            </a:pPr>
            <a:r>
              <a:rPr lang="en-GB" dirty="0"/>
              <a:t>If you are thinking of having one, then spent some time on: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Choosing which is the best for your needs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Experiment with different GUIs and choose which fits you best (or reject them all and use terminal)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If you pick Git, then create a repository online (</a:t>
            </a:r>
            <a:r>
              <a:rPr lang="en-GB" dirty="0" err="1"/>
              <a:t>Github</a:t>
            </a:r>
            <a:r>
              <a:rPr lang="en-GB" dirty="0"/>
              <a:t> or Bitbucket are good services)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Add the files you have so far created for your project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Try to collaborate</a:t>
            </a:r>
          </a:p>
          <a:p>
            <a:pPr marL="487543" lvl="1" indent="-243771" defTabSz="320385">
              <a:spcBef>
                <a:spcPts val="773"/>
              </a:spcBef>
              <a:defRPr sz="2807"/>
            </a:pPr>
            <a:r>
              <a:rPr lang="en-GB" dirty="0"/>
              <a:t>If conflicts appear don’t panic - try to resolve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8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E819-BFF4-BD4D-84A7-4FA2385B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6BF8-1DCD-284A-8805-A5C172B5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 the name suggests its a technology to control versions of an artefact</a:t>
            </a:r>
          </a:p>
          <a:p>
            <a:pPr lvl="1"/>
            <a:r>
              <a:rPr lang="en-US" dirty="0"/>
              <a:t>Most probably code</a:t>
            </a:r>
          </a:p>
          <a:p>
            <a:pPr lvl="1"/>
            <a:r>
              <a:rPr lang="en-US" dirty="0"/>
              <a:t>It’s quite common for text project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1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nection Line" descr="Connection Line">
            <a:extLst>
              <a:ext uri="{FF2B5EF4-FFF2-40B4-BE49-F238E27FC236}">
                <a16:creationId xmlns:a16="http://schemas.microsoft.com/office/drawing/2014/main" id="{9E7BACD0-2468-C84F-8AD4-51227D966E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11951"/>
            <a:ext cx="2981876" cy="1317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2ED9A-ADC4-7940-8D04-701F1A24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" descr="A document representing a piece of software in version 1.">
            <a:extLst>
              <a:ext uri="{FF2B5EF4-FFF2-40B4-BE49-F238E27FC236}">
                <a16:creationId xmlns:a16="http://schemas.microsoft.com/office/drawing/2014/main" id="{1DA060CA-9C7A-A24D-B5E1-7DE06CC239BF}"/>
              </a:ext>
            </a:extLst>
          </p:cNvPr>
          <p:cNvGrpSpPr/>
          <p:nvPr/>
        </p:nvGrpSpPr>
        <p:grpSpPr>
          <a:xfrm>
            <a:off x="740172" y="2676479"/>
            <a:ext cx="1518048" cy="1789735"/>
            <a:chOff x="-1" y="-372873"/>
            <a:chExt cx="2159001" cy="2545401"/>
          </a:xfrm>
        </p:grpSpPr>
        <p:pic>
          <p:nvPicPr>
            <p:cNvPr id="5" name="text-icon.png" descr="text-icon.png">
              <a:extLst>
                <a:ext uri="{FF2B5EF4-FFF2-40B4-BE49-F238E27FC236}">
                  <a16:creationId xmlns:a16="http://schemas.microsoft.com/office/drawing/2014/main" id="{28B7AE96-855D-C74F-A73A-81EBC471D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3527"/>
              <a:ext cx="2159001" cy="215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v1.0">
              <a:extLst>
                <a:ext uri="{FF2B5EF4-FFF2-40B4-BE49-F238E27FC236}">
                  <a16:creationId xmlns:a16="http://schemas.microsoft.com/office/drawing/2014/main" id="{3AD46B6C-4BA4-C44C-BB26-3BCF0639D682}"/>
                </a:ext>
              </a:extLst>
            </p:cNvPr>
            <p:cNvSpPr txBox="1"/>
            <p:nvPr/>
          </p:nvSpPr>
          <p:spPr>
            <a:xfrm>
              <a:off x="590296" y="-372873"/>
              <a:ext cx="665711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v1.0</a:t>
              </a:r>
            </a:p>
          </p:txBody>
        </p:sp>
      </p:grpSp>
      <p:grpSp>
        <p:nvGrpSpPr>
          <p:cNvPr id="7" name="Group" descr="Two documents representing a piece of software in version 1.1.">
            <a:extLst>
              <a:ext uri="{FF2B5EF4-FFF2-40B4-BE49-F238E27FC236}">
                <a16:creationId xmlns:a16="http://schemas.microsoft.com/office/drawing/2014/main" id="{31ED9DE9-F536-6044-98D1-77DBCCA21469}"/>
              </a:ext>
            </a:extLst>
          </p:cNvPr>
          <p:cNvGrpSpPr/>
          <p:nvPr/>
        </p:nvGrpSpPr>
        <p:grpSpPr>
          <a:xfrm>
            <a:off x="1985724" y="2620306"/>
            <a:ext cx="3327343" cy="1937800"/>
            <a:chOff x="-57150" y="75574"/>
            <a:chExt cx="4732219" cy="2755983"/>
          </a:xfrm>
        </p:grpSpPr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FB440337-4C06-E24C-BE37-B6762A17AA5E}"/>
                </a:ext>
              </a:extLst>
            </p:cNvPr>
            <p:cNvGrpSpPr/>
            <p:nvPr/>
          </p:nvGrpSpPr>
          <p:grpSpPr>
            <a:xfrm>
              <a:off x="2294371" y="75574"/>
              <a:ext cx="2380698" cy="2755983"/>
              <a:chOff x="-1" y="75575"/>
              <a:chExt cx="2380697" cy="2755981"/>
            </a:xfrm>
          </p:grpSpPr>
          <p:grpSp>
            <p:nvGrpSpPr>
              <p:cNvPr id="10" name="Group">
                <a:extLst>
                  <a:ext uri="{FF2B5EF4-FFF2-40B4-BE49-F238E27FC236}">
                    <a16:creationId xmlns:a16="http://schemas.microsoft.com/office/drawing/2014/main" id="{91337F21-F083-A444-AC95-FA78BE7DE9CE}"/>
                  </a:ext>
                </a:extLst>
              </p:cNvPr>
              <p:cNvGrpSpPr/>
              <p:nvPr/>
            </p:nvGrpSpPr>
            <p:grpSpPr>
              <a:xfrm>
                <a:off x="-1" y="75575"/>
                <a:ext cx="2159001" cy="2396595"/>
                <a:chOff x="0" y="-237594"/>
                <a:chExt cx="2159000" cy="2396594"/>
              </a:xfrm>
            </p:grpSpPr>
            <p:pic>
              <p:nvPicPr>
                <p:cNvPr id="12" name="text-icon.png" descr="text-icon.png">
                  <a:extLst>
                    <a:ext uri="{FF2B5EF4-FFF2-40B4-BE49-F238E27FC236}">
                      <a16:creationId xmlns:a16="http://schemas.microsoft.com/office/drawing/2014/main" id="{B3A2280D-9FB1-144C-AA94-EFF301D83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6265"/>
                <a:stretch>
                  <a:fillRect/>
                </a:stretch>
              </p:blipFill>
              <p:spPr>
                <a:xfrm>
                  <a:off x="0" y="135278"/>
                  <a:ext cx="2159000" cy="20237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" name="v1.1">
                  <a:extLst>
                    <a:ext uri="{FF2B5EF4-FFF2-40B4-BE49-F238E27FC236}">
                      <a16:creationId xmlns:a16="http://schemas.microsoft.com/office/drawing/2014/main" id="{F02E0E3D-C05B-E442-AB13-36996E09590D}"/>
                    </a:ext>
                  </a:extLst>
                </p:cNvPr>
                <p:cNvSpPr txBox="1"/>
                <p:nvPr/>
              </p:nvSpPr>
              <p:spPr>
                <a:xfrm>
                  <a:off x="590295" y="-237594"/>
                  <a:ext cx="665710" cy="49654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/>
                <a:p>
                  <a:r>
                    <a:rPr dirty="0"/>
                    <a:t>v1.1</a:t>
                  </a:r>
                </a:p>
              </p:txBody>
            </p:sp>
          </p:grpSp>
          <p:pic>
            <p:nvPicPr>
              <p:cNvPr id="11" name="text-icon.png" descr="text-icon.png">
                <a:extLst>
                  <a:ext uri="{FF2B5EF4-FFF2-40B4-BE49-F238E27FC236}">
                    <a16:creationId xmlns:a16="http://schemas.microsoft.com/office/drawing/2014/main" id="{F5282E72-188E-1543-9F21-F76ADAEB9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5" y="672555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" name="Line" descr="Line">
              <a:extLst>
                <a:ext uri="{FF2B5EF4-FFF2-40B4-BE49-F238E27FC236}">
                  <a16:creationId xmlns:a16="http://schemas.microsoft.com/office/drawing/2014/main" id="{DD059E7C-2434-1845-BAD7-9F4E214B1E0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150" y="1444319"/>
              <a:ext cx="2681864" cy="510739"/>
            </a:xfrm>
            <a:prstGeom prst="rect">
              <a:avLst/>
            </a:prstGeom>
            <a:effectLst/>
          </p:spPr>
        </p:pic>
      </p:grpSp>
      <p:grpSp>
        <p:nvGrpSpPr>
          <p:cNvPr id="14" name="Group" descr="Three documents representing a piece of software in version 1.2.">
            <a:extLst>
              <a:ext uri="{FF2B5EF4-FFF2-40B4-BE49-F238E27FC236}">
                <a16:creationId xmlns:a16="http://schemas.microsoft.com/office/drawing/2014/main" id="{53B0D10D-DB0C-E541-821B-F9224BD999AB}"/>
              </a:ext>
            </a:extLst>
          </p:cNvPr>
          <p:cNvGrpSpPr/>
          <p:nvPr/>
        </p:nvGrpSpPr>
        <p:grpSpPr>
          <a:xfrm>
            <a:off x="5049837" y="2520966"/>
            <a:ext cx="3512001" cy="2136483"/>
            <a:chOff x="-57150" y="75576"/>
            <a:chExt cx="4994844" cy="3038553"/>
          </a:xfrm>
        </p:grpSpPr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A1C1FD05-434D-6D4A-8710-8A66329D70BF}"/>
                </a:ext>
              </a:extLst>
            </p:cNvPr>
            <p:cNvGrpSpPr/>
            <p:nvPr/>
          </p:nvGrpSpPr>
          <p:grpSpPr>
            <a:xfrm>
              <a:off x="2281190" y="75576"/>
              <a:ext cx="2656504" cy="3038553"/>
              <a:chOff x="0" y="75576"/>
              <a:chExt cx="2656502" cy="3038551"/>
            </a:xfrm>
          </p:grpSpPr>
          <p:grpSp>
            <p:nvGrpSpPr>
              <p:cNvPr id="17" name="Group">
                <a:extLst>
                  <a:ext uri="{FF2B5EF4-FFF2-40B4-BE49-F238E27FC236}">
                    <a16:creationId xmlns:a16="http://schemas.microsoft.com/office/drawing/2014/main" id="{63A8FA63-AD52-914D-BDD9-D83F4F6A561A}"/>
                  </a:ext>
                </a:extLst>
              </p:cNvPr>
              <p:cNvGrpSpPr/>
              <p:nvPr/>
            </p:nvGrpSpPr>
            <p:grpSpPr>
              <a:xfrm>
                <a:off x="0" y="75576"/>
                <a:ext cx="2159000" cy="2531873"/>
                <a:chOff x="0" y="-372872"/>
                <a:chExt cx="2159000" cy="2531872"/>
              </a:xfrm>
            </p:grpSpPr>
            <p:pic>
              <p:nvPicPr>
                <p:cNvPr id="20" name="text-icon.png" descr="text-icon.png">
                  <a:extLst>
                    <a:ext uri="{FF2B5EF4-FFF2-40B4-BE49-F238E27FC236}">
                      <a16:creationId xmlns:a16="http://schemas.microsoft.com/office/drawing/2014/main" id="{0F21C207-8FE1-FD48-8BD5-D4E9C570E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159000" cy="2159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v2.0">
                  <a:extLst>
                    <a:ext uri="{FF2B5EF4-FFF2-40B4-BE49-F238E27FC236}">
                      <a16:creationId xmlns:a16="http://schemas.microsoft.com/office/drawing/2014/main" id="{F8BF1CB4-533A-A849-97B0-5D0020871045}"/>
                    </a:ext>
                  </a:extLst>
                </p:cNvPr>
                <p:cNvSpPr txBox="1"/>
                <p:nvPr/>
              </p:nvSpPr>
              <p:spPr>
                <a:xfrm>
                  <a:off x="698519" y="-372872"/>
                  <a:ext cx="665710" cy="49654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/>
                <a:p>
                  <a:r>
                    <a:rPr dirty="0"/>
                    <a:t>v2.0</a:t>
                  </a:r>
                </a:p>
              </p:txBody>
            </p:sp>
          </p:grpSp>
          <p:pic>
            <p:nvPicPr>
              <p:cNvPr id="18" name="text-icon.png" descr="text-icon.png">
                <a:extLst>
                  <a:ext uri="{FF2B5EF4-FFF2-40B4-BE49-F238E27FC236}">
                    <a16:creationId xmlns:a16="http://schemas.microsoft.com/office/drawing/2014/main" id="{62BF3C85-F655-F640-BD32-B576FD20B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35222" y="679319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text-icon.png" descr="text-icon.png">
                <a:extLst>
                  <a:ext uri="{FF2B5EF4-FFF2-40B4-BE49-F238E27FC236}">
                    <a16:creationId xmlns:a16="http://schemas.microsoft.com/office/drawing/2014/main" id="{E1646CBE-3ED4-9A43-A6AC-B497375CA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97501" y="955126"/>
                <a:ext cx="2159001" cy="2159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Line" descr="Line">
              <a:extLst>
                <a:ext uri="{FF2B5EF4-FFF2-40B4-BE49-F238E27FC236}">
                  <a16:creationId xmlns:a16="http://schemas.microsoft.com/office/drawing/2014/main" id="{26636FC8-18F2-8744-9B99-CC6D645E561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150" y="1585604"/>
              <a:ext cx="2681864" cy="510740"/>
            </a:xfrm>
            <a:prstGeom prst="rect">
              <a:avLst/>
            </a:prstGeom>
            <a:effectLst/>
          </p:spPr>
        </p:pic>
      </p:grpSp>
      <p:sp>
        <p:nvSpPr>
          <p:cNvPr id="22" name="revert">
            <a:extLst>
              <a:ext uri="{FF2B5EF4-FFF2-40B4-BE49-F238E27FC236}">
                <a16:creationId xmlns:a16="http://schemas.microsoft.com/office/drawing/2014/main" id="{4DB09EAB-0958-3B4C-A96B-4E3128CD4905}"/>
              </a:ext>
            </a:extLst>
          </p:cNvPr>
          <p:cNvSpPr txBox="1"/>
          <p:nvPr/>
        </p:nvSpPr>
        <p:spPr>
          <a:xfrm>
            <a:off x="5659154" y="5195156"/>
            <a:ext cx="71333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revert</a:t>
            </a:r>
          </a:p>
        </p:txBody>
      </p:sp>
      <p:sp>
        <p:nvSpPr>
          <p:cNvPr id="23" name="commit">
            <a:extLst>
              <a:ext uri="{FF2B5EF4-FFF2-40B4-BE49-F238E27FC236}">
                <a16:creationId xmlns:a16="http://schemas.microsoft.com/office/drawing/2014/main" id="{C1972877-8932-E54F-B375-BF30FBBFD9BE}"/>
              </a:ext>
            </a:extLst>
          </p:cNvPr>
          <p:cNvSpPr txBox="1"/>
          <p:nvPr/>
        </p:nvSpPr>
        <p:spPr>
          <a:xfrm>
            <a:off x="2423611" y="3384947"/>
            <a:ext cx="89287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commit</a:t>
            </a:r>
          </a:p>
        </p:txBody>
      </p:sp>
      <p:sp>
        <p:nvSpPr>
          <p:cNvPr id="24" name="commit">
            <a:extLst>
              <a:ext uri="{FF2B5EF4-FFF2-40B4-BE49-F238E27FC236}">
                <a16:creationId xmlns:a16="http://schemas.microsoft.com/office/drawing/2014/main" id="{FF598CD8-C5F9-2144-9910-AD4503E4D797}"/>
              </a:ext>
            </a:extLst>
          </p:cNvPr>
          <p:cNvSpPr txBox="1"/>
          <p:nvPr/>
        </p:nvSpPr>
        <p:spPr>
          <a:xfrm>
            <a:off x="5497666" y="3384947"/>
            <a:ext cx="89287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commit</a:t>
            </a:r>
          </a:p>
        </p:txBody>
      </p:sp>
      <p:pic>
        <p:nvPicPr>
          <p:cNvPr id="25" name="disaster.jpg" descr="An oil rig on fire representing a disaster.">
            <a:extLst>
              <a:ext uri="{FF2B5EF4-FFF2-40B4-BE49-F238E27FC236}">
                <a16:creationId xmlns:a16="http://schemas.microsoft.com/office/drawing/2014/main" id="{E3E9540C-6BC5-844D-BA67-87A28FE6A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92" y="1301377"/>
            <a:ext cx="6200343" cy="4645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05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1250" fill="hold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7" grpId="0" animBg="1" advAuto="0"/>
      <p:bldP spid="14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EC4A-DC5C-A344-B39D-FBE1F8CD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C7AF-C033-D349-9768-BDFB4ADF3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/ Store different versions, historical data of your application / documents</a:t>
            </a:r>
          </a:p>
          <a:p>
            <a:r>
              <a:rPr lang="en-US" dirty="0"/>
              <a:t>Bug fixes (find at which step the error happened)</a:t>
            </a:r>
          </a:p>
          <a:p>
            <a:r>
              <a:rPr lang="en-US" dirty="0"/>
              <a:t>But VCSs have more uses:</a:t>
            </a:r>
          </a:p>
          <a:p>
            <a:pPr lvl="1"/>
            <a:r>
              <a:rPr lang="en-US" dirty="0"/>
              <a:t>Enable collaboration</a:t>
            </a:r>
          </a:p>
          <a:p>
            <a:pPr lvl="1"/>
            <a:r>
              <a:rPr lang="en-US" dirty="0"/>
              <a:t>Work as a backup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C3BA-F5E5-354F-BA73-5EB236CC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97F6-2ABD-C845-918E-673837A51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Filenames:</a:t>
            </a:r>
          </a:p>
          <a:p>
            <a:pPr lvl="1"/>
            <a:r>
              <a:rPr lang="en-US" dirty="0"/>
              <a:t>project_161020.docx —&gt; project_171020.docx</a:t>
            </a:r>
          </a:p>
          <a:p>
            <a:pPr lvl="1"/>
            <a:r>
              <a:rPr lang="en-US" dirty="0"/>
              <a:t>project_v1.zip —&gt; project_v2.zip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 utilities</a:t>
            </a:r>
          </a:p>
          <a:p>
            <a:pPr lvl="1"/>
            <a:r>
              <a:rPr lang="en-US" dirty="0"/>
              <a:t>Find changes between two files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Post-its or cups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7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9B94-8926-B046-BE06-58C4A7F1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0055-EEAC-E540-A8F0-847A4AF2F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Source Code Control System (SCCS) - 1972</a:t>
            </a:r>
          </a:p>
          <a:p>
            <a:r>
              <a:rPr lang="en-GB" dirty="0"/>
              <a:t>Revision Control System (RCS) - 1981</a:t>
            </a:r>
          </a:p>
          <a:p>
            <a:r>
              <a:rPr lang="en-GB" dirty="0"/>
              <a:t>IBM Rational ClearCase - 1990</a:t>
            </a:r>
          </a:p>
          <a:p>
            <a:r>
              <a:rPr lang="en-GB" dirty="0"/>
              <a:t>Source Safe - 1991</a:t>
            </a:r>
          </a:p>
          <a:p>
            <a:r>
              <a:rPr lang="en-GB" dirty="0"/>
              <a:t>Microsoft Delta - 1994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41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39E8-0C61-8D4B-992C-F2C49EF8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CE81-C5EB-0F4B-AEC5-E3A08D8F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Subversion (SVN)</a:t>
            </a:r>
          </a:p>
          <a:p>
            <a:r>
              <a:rPr lang="en-GB" dirty="0" err="1"/>
              <a:t>Darcs</a:t>
            </a:r>
            <a:endParaRPr lang="en-GB" dirty="0"/>
          </a:p>
          <a:p>
            <a:r>
              <a:rPr lang="en-GB" dirty="0"/>
              <a:t>Git</a:t>
            </a:r>
          </a:p>
          <a:p>
            <a:r>
              <a:rPr lang="en-GB" dirty="0"/>
              <a:t>Mercurial</a:t>
            </a:r>
          </a:p>
          <a:p>
            <a:r>
              <a:rPr lang="en-GB" dirty="0"/>
              <a:t>Bazaar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5505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39E8-0C61-8D4B-992C-F2C49EF8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CE81-C5EB-0F4B-AEC5-E3A08D8F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Apache Subversion (SVN)</a:t>
            </a:r>
          </a:p>
          <a:p>
            <a:r>
              <a:rPr lang="en-GB" dirty="0" err="1"/>
              <a:t>Darcs</a:t>
            </a:r>
            <a:endParaRPr lang="en-GB" dirty="0"/>
          </a:p>
          <a:p>
            <a:r>
              <a:rPr lang="en-GB" b="1" dirty="0"/>
              <a:t>Git</a:t>
            </a:r>
          </a:p>
          <a:p>
            <a:r>
              <a:rPr lang="en-GB" dirty="0"/>
              <a:t>Mercurial</a:t>
            </a:r>
          </a:p>
          <a:p>
            <a:r>
              <a:rPr lang="en-GB" dirty="0"/>
              <a:t>Bazaar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3702158"/>
      </p:ext>
    </p:extLst>
  </p:cSld>
  <p:clrMapOvr>
    <a:masterClrMapping/>
  </p:clrMapOvr>
</p:sld>
</file>

<file path=ppt/theme/theme1.xml><?xml version="1.0" encoding="utf-8"?>
<a:theme xmlns:a="http://schemas.openxmlformats.org/drawingml/2006/main" name="SO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731</Words>
  <Application>Microsoft Macintosh PowerPoint</Application>
  <PresentationFormat>On-screen Show (4:3)</PresentationFormat>
  <Paragraphs>191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Cooper Black</vt:lpstr>
      <vt:lpstr>Helvetica</vt:lpstr>
      <vt:lpstr>Times New Roman</vt:lpstr>
      <vt:lpstr>SOS-Template</vt:lpstr>
      <vt:lpstr>Version Control Systems (aka VCSs)</vt:lpstr>
      <vt:lpstr>Outline</vt:lpstr>
      <vt:lpstr>Introduction</vt:lpstr>
      <vt:lpstr>Introduction</vt:lpstr>
      <vt:lpstr>Why VCS?</vt:lpstr>
      <vt:lpstr>History</vt:lpstr>
      <vt:lpstr>History</vt:lpstr>
      <vt:lpstr>Modern VCSs</vt:lpstr>
      <vt:lpstr>Modern VCSs</vt:lpstr>
      <vt:lpstr>Approaches</vt:lpstr>
      <vt:lpstr>Terminology</vt:lpstr>
      <vt:lpstr>Approaches</vt:lpstr>
      <vt:lpstr>SVN</vt:lpstr>
      <vt:lpstr>SVN Example</vt:lpstr>
      <vt:lpstr>SVN Software</vt:lpstr>
      <vt:lpstr>SVN Pros &amp; Cons</vt:lpstr>
      <vt:lpstr>Git</vt:lpstr>
      <vt:lpstr>Git Example</vt:lpstr>
      <vt:lpstr>Decentralised</vt:lpstr>
      <vt:lpstr>Git Software</vt:lpstr>
      <vt:lpstr>Git Pros &amp; Cons</vt:lpstr>
      <vt:lpstr>Practical</vt:lpstr>
      <vt:lpstr>Team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Working</dc:title>
  <dc:creator>Dimitris Kolovos</dc:creator>
  <cp:lastModifiedBy>Thanos Zolotas</cp:lastModifiedBy>
  <cp:revision>113</cp:revision>
  <dcterms:created xsi:type="dcterms:W3CDTF">2020-09-27T08:48:36Z</dcterms:created>
  <dcterms:modified xsi:type="dcterms:W3CDTF">2020-10-15T13:14:59Z</dcterms:modified>
</cp:coreProperties>
</file>